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4"/>
  </p:sldMasterIdLst>
  <p:notesMasterIdLst>
    <p:notesMasterId r:id="rId35"/>
  </p:notesMasterIdLst>
  <p:handoutMasterIdLst>
    <p:handoutMasterId r:id="rId36"/>
  </p:handoutMasterIdLst>
  <p:sldIdLst>
    <p:sldId id="308" r:id="rId5"/>
    <p:sldId id="256" r:id="rId6"/>
    <p:sldId id="258" r:id="rId7"/>
    <p:sldId id="257" r:id="rId8"/>
    <p:sldId id="305" r:id="rId9"/>
    <p:sldId id="300" r:id="rId10"/>
    <p:sldId id="281" r:id="rId11"/>
    <p:sldId id="301" r:id="rId12"/>
    <p:sldId id="259" r:id="rId13"/>
    <p:sldId id="272" r:id="rId14"/>
    <p:sldId id="310" r:id="rId15"/>
    <p:sldId id="278" r:id="rId16"/>
    <p:sldId id="297" r:id="rId17"/>
    <p:sldId id="298" r:id="rId18"/>
    <p:sldId id="299" r:id="rId19"/>
    <p:sldId id="289" r:id="rId20"/>
    <p:sldId id="261" r:id="rId21"/>
    <p:sldId id="269" r:id="rId22"/>
    <p:sldId id="271" r:id="rId23"/>
    <p:sldId id="264" r:id="rId24"/>
    <p:sldId id="265" r:id="rId25"/>
    <p:sldId id="293" r:id="rId26"/>
    <p:sldId id="294" r:id="rId27"/>
    <p:sldId id="260" r:id="rId28"/>
    <p:sldId id="302" r:id="rId29"/>
    <p:sldId id="267" r:id="rId30"/>
    <p:sldId id="266" r:id="rId31"/>
    <p:sldId id="307" r:id="rId32"/>
    <p:sldId id="263" r:id="rId33"/>
    <p:sldId id="309" r:id="rId3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6076704-8CCF-1F98-FF71-6C799EB08D9E}" name="Karine Picart (RVA-ONEM)" initials="KP(O" userId="S::karine.picart@rvaonem.fgov.be::a5a67649-28af-4f0a-a22d-e4052383a89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ine Picart (RVA-ONEM)" initials="KP(O" lastIdx="1" clrIdx="0">
    <p:extLst>
      <p:ext uri="{19B8F6BF-5375-455C-9EA6-DF929625EA0E}">
        <p15:presenceInfo xmlns:p15="http://schemas.microsoft.com/office/powerpoint/2012/main" userId="S::karine.picart@rvaonem.fgov.be::a5a67649-28af-4f0a-a22d-e4052383a8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EB1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20219A-EECD-433E-A416-30FC1AAFA250}" v="81" dt="2024-09-10T10:12:19.6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165" autoAdjust="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0ABCB37B-E5D8-4E23-BED1-A6D21C0C2932}">
      <dgm:prSet/>
      <dgm:spPr/>
      <dgm:t>
        <a:bodyPr/>
        <a:lstStyle/>
        <a:p>
          <a:r>
            <a:rPr lang="fr-BE" dirty="0"/>
            <a:t>Communication chômage temporaire obligatoire sous forme électronique</a:t>
          </a:r>
        </a:p>
      </dgm:t>
    </dgm:pt>
    <dgm:pt modelId="{18CBB464-9BD5-4559-8CF6-6473A15AD0B4}" type="parTrans" cxnId="{90BCEA8F-22E8-4C5F-89AC-E8949EEB84D6}">
      <dgm:prSet/>
      <dgm:spPr/>
      <dgm:t>
        <a:bodyPr/>
        <a:lstStyle/>
        <a:p>
          <a:endParaRPr lang="fr-BE"/>
        </a:p>
      </dgm:t>
    </dgm:pt>
    <dgm:pt modelId="{CE68ABE2-8AD8-4C62-A21C-C5C4078959FB}" type="sibTrans" cxnId="{90BCEA8F-22E8-4C5F-89AC-E8949EEB84D6}">
      <dgm:prSet/>
      <dgm:spPr/>
      <dgm:t>
        <a:bodyPr/>
        <a:lstStyle/>
        <a:p>
          <a:endParaRPr lang="fr-BE"/>
        </a:p>
      </dgm:t>
    </dgm:pt>
    <dgm:pt modelId="{EF6D65E3-1A69-4391-BAD3-6E7F38390CC7}">
      <dgm:prSet/>
      <dgm:spPr/>
      <dgm:t>
        <a:bodyPr/>
        <a:lstStyle/>
        <a:p>
          <a:r>
            <a:rPr lang="fr-BE" dirty="0"/>
            <a:t>DRS obligatoire sous forme électronique</a:t>
          </a:r>
        </a:p>
      </dgm:t>
    </dgm:pt>
    <dgm:pt modelId="{FB0FADE0-9ED3-415F-8C41-A1C51546526D}" type="parTrans" cxnId="{5BF5F6E6-48CB-4691-9744-316968B5A04D}">
      <dgm:prSet/>
      <dgm:spPr/>
      <dgm:t>
        <a:bodyPr/>
        <a:lstStyle/>
        <a:p>
          <a:endParaRPr lang="fr-BE"/>
        </a:p>
      </dgm:t>
    </dgm:pt>
    <dgm:pt modelId="{D0D35214-0621-405B-8530-F0A681B4A671}" type="sibTrans" cxnId="{5BF5F6E6-48CB-4691-9744-316968B5A04D}">
      <dgm:prSet/>
      <dgm:spPr/>
      <dgm:t>
        <a:bodyPr/>
        <a:lstStyle/>
        <a:p>
          <a:endParaRPr lang="fr-BE"/>
        </a:p>
      </dgm:t>
    </dgm:pt>
    <dgm:pt modelId="{62815D00-CA55-4FE6-880A-37427435774D}">
      <dgm:prSet/>
      <dgm:spPr/>
      <dgm:t>
        <a:bodyPr/>
        <a:lstStyle/>
        <a:p>
          <a:r>
            <a:rPr lang="fr-BE" dirty="0"/>
            <a:t>Modernisation du service en ligne chômage temporaire</a:t>
          </a:r>
        </a:p>
      </dgm:t>
    </dgm:pt>
    <dgm:pt modelId="{C39CFAC4-C823-498B-B272-9FF36BC9BF36}" type="parTrans" cxnId="{C4447129-E82A-4DEC-BA22-C9090BA4D015}">
      <dgm:prSet/>
      <dgm:spPr/>
      <dgm:t>
        <a:bodyPr/>
        <a:lstStyle/>
        <a:p>
          <a:endParaRPr lang="fr-BE"/>
        </a:p>
      </dgm:t>
    </dgm:pt>
    <dgm:pt modelId="{04901D6F-98C9-4BC0-9028-2F0042018F9F}" type="sibTrans" cxnId="{C4447129-E82A-4DEC-BA22-C9090BA4D015}">
      <dgm:prSet/>
      <dgm:spPr/>
      <dgm:t>
        <a:bodyPr/>
        <a:lstStyle/>
        <a:p>
          <a:endParaRPr lang="fr-BE"/>
        </a:p>
      </dgm:t>
    </dgm:pt>
    <dgm:pt modelId="{ABCE25B6-6524-4B08-9A51-4942DC9DB4E2}">
      <dgm:prSet/>
      <dgm:spPr/>
      <dgm:t>
        <a:bodyPr/>
        <a:lstStyle/>
        <a:p>
          <a:r>
            <a:rPr lang="fr-BE" dirty="0"/>
            <a:t>Carte de contrôle chômage temporaire obligatoire sous forme électronique (eC3.2)</a:t>
          </a:r>
        </a:p>
      </dgm:t>
    </dgm:pt>
    <dgm:pt modelId="{B735D830-60EB-4A8F-9920-6A51B1407B90}" type="parTrans" cxnId="{CE9A7613-A985-40B9-BB86-55C9A2A63063}">
      <dgm:prSet/>
      <dgm:spPr/>
      <dgm:t>
        <a:bodyPr/>
        <a:lstStyle/>
        <a:p>
          <a:endParaRPr lang="fr-BE"/>
        </a:p>
      </dgm:t>
    </dgm:pt>
    <dgm:pt modelId="{F3DF035C-4026-46CA-B096-2B733C0AFD3D}" type="sibTrans" cxnId="{CE9A7613-A985-40B9-BB86-55C9A2A63063}">
      <dgm:prSet/>
      <dgm:spPr/>
      <dgm:t>
        <a:bodyPr/>
        <a:lstStyle/>
        <a:p>
          <a:endParaRPr lang="fr-BE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 custScaleY="161026"/>
      <dgm:spPr/>
    </dgm:pt>
    <dgm:pt modelId="{115DE0B9-2810-4E3C-9609-8C012E6D19D6}" type="pres">
      <dgm:prSet presAssocID="{19E8D29D-8538-48D6-9E30-A64246E2823D}" presName="points" presStyleCnt="0"/>
      <dgm:spPr/>
    </dgm:pt>
    <dgm:pt modelId="{4A12F246-0CFB-4689-BA5C-39C9EFA3FA29}" type="pres">
      <dgm:prSet presAssocID="{0ABCB37B-E5D8-4E23-BED1-A6D21C0C2932}" presName="compositeA" presStyleCnt="0"/>
      <dgm:spPr/>
    </dgm:pt>
    <dgm:pt modelId="{1C8A5761-980B-4C64-8261-A8C3A2E0AD7C}" type="pres">
      <dgm:prSet presAssocID="{0ABCB37B-E5D8-4E23-BED1-A6D21C0C2932}" presName="textA" presStyleLbl="revTx" presStyleIdx="0" presStyleCnt="4" custScaleY="76623">
        <dgm:presLayoutVars>
          <dgm:bulletEnabled val="1"/>
        </dgm:presLayoutVars>
      </dgm:prSet>
      <dgm:spPr/>
    </dgm:pt>
    <dgm:pt modelId="{4D14FE60-217A-46F4-91C0-91EAE3B8F055}" type="pres">
      <dgm:prSet presAssocID="{0ABCB37B-E5D8-4E23-BED1-A6D21C0C2932}" presName="circleA" presStyleLbl="node1" presStyleIdx="0" presStyleCnt="4" custScaleX="298155" custScaleY="265191" custLinFactNeighborY="23272"/>
      <dgm:spPr>
        <a:solidFill>
          <a:srgbClr val="EB142A"/>
        </a:solidFill>
      </dgm:spPr>
    </dgm:pt>
    <dgm:pt modelId="{B54F02F2-0914-4D6B-B889-20CB017B47DF}" type="pres">
      <dgm:prSet presAssocID="{0ABCB37B-E5D8-4E23-BED1-A6D21C0C2932}" presName="spaceA" presStyleCnt="0"/>
      <dgm:spPr/>
    </dgm:pt>
    <dgm:pt modelId="{4DE72C8E-1C6F-4505-8F3E-18FC067B858D}" type="pres">
      <dgm:prSet presAssocID="{CE68ABE2-8AD8-4C62-A21C-C5C4078959FB}" presName="space" presStyleCnt="0"/>
      <dgm:spPr/>
    </dgm:pt>
    <dgm:pt modelId="{1A0FBCDB-7B4D-4554-B5FC-6E2FE5044CEA}" type="pres">
      <dgm:prSet presAssocID="{EF6D65E3-1A69-4391-BAD3-6E7F38390CC7}" presName="compositeB" presStyleCnt="0"/>
      <dgm:spPr/>
    </dgm:pt>
    <dgm:pt modelId="{DB96B6E3-701A-410F-93C1-009B2399BE83}" type="pres">
      <dgm:prSet presAssocID="{EF6D65E3-1A69-4391-BAD3-6E7F38390CC7}" presName="textB" presStyleLbl="revTx" presStyleIdx="1" presStyleCnt="4" custScaleY="75029">
        <dgm:presLayoutVars>
          <dgm:bulletEnabled val="1"/>
        </dgm:presLayoutVars>
      </dgm:prSet>
      <dgm:spPr/>
    </dgm:pt>
    <dgm:pt modelId="{30AA4FA2-CE37-4108-BD81-195635C97AE9}" type="pres">
      <dgm:prSet presAssocID="{EF6D65E3-1A69-4391-BAD3-6E7F38390CC7}" presName="circleB" presStyleLbl="node1" presStyleIdx="1" presStyleCnt="4" custScaleX="307417" custScaleY="273210" custLinFactNeighborY="-29090"/>
      <dgm:spPr>
        <a:solidFill>
          <a:srgbClr val="EB142A"/>
        </a:solidFill>
      </dgm:spPr>
    </dgm:pt>
    <dgm:pt modelId="{2387A934-F50E-4A70-BBB4-08FAB74E7432}" type="pres">
      <dgm:prSet presAssocID="{EF6D65E3-1A69-4391-BAD3-6E7F38390CC7}" presName="spaceB" presStyleCnt="0"/>
      <dgm:spPr/>
    </dgm:pt>
    <dgm:pt modelId="{60035600-6522-4ED2-8CAB-8D5171A00A75}" type="pres">
      <dgm:prSet presAssocID="{D0D35214-0621-405B-8530-F0A681B4A671}" presName="space" presStyleCnt="0"/>
      <dgm:spPr/>
    </dgm:pt>
    <dgm:pt modelId="{CD2DBC7C-B272-4781-8970-651B3CE54223}" type="pres">
      <dgm:prSet presAssocID="{62815D00-CA55-4FE6-880A-37427435774D}" presName="compositeA" presStyleCnt="0"/>
      <dgm:spPr/>
    </dgm:pt>
    <dgm:pt modelId="{03480909-FC6F-420C-9B33-5BBA4E902213}" type="pres">
      <dgm:prSet presAssocID="{62815D00-CA55-4FE6-880A-37427435774D}" presName="textA" presStyleLbl="revTx" presStyleIdx="2" presStyleCnt="4" custScaleY="70806">
        <dgm:presLayoutVars>
          <dgm:bulletEnabled val="1"/>
        </dgm:presLayoutVars>
      </dgm:prSet>
      <dgm:spPr/>
    </dgm:pt>
    <dgm:pt modelId="{7AAB53F7-3950-462E-8A50-29BC45BEBC6B}" type="pres">
      <dgm:prSet presAssocID="{62815D00-CA55-4FE6-880A-37427435774D}" presName="circleA" presStyleLbl="node1" presStyleIdx="2" presStyleCnt="4" custScaleX="316677" custScaleY="276825" custLinFactNeighborY="23272"/>
      <dgm:spPr>
        <a:solidFill>
          <a:srgbClr val="EB142A"/>
        </a:solidFill>
      </dgm:spPr>
    </dgm:pt>
    <dgm:pt modelId="{045A6666-DF19-4AE2-BF89-E5E076ADDD2F}" type="pres">
      <dgm:prSet presAssocID="{62815D00-CA55-4FE6-880A-37427435774D}" presName="spaceA" presStyleCnt="0"/>
      <dgm:spPr/>
    </dgm:pt>
    <dgm:pt modelId="{0EA457DB-75E3-4DAE-BA2B-A2F63F4C44DB}" type="pres">
      <dgm:prSet presAssocID="{04901D6F-98C9-4BC0-9028-2F0042018F9F}" presName="space" presStyleCnt="0"/>
      <dgm:spPr/>
    </dgm:pt>
    <dgm:pt modelId="{69AC37EB-CEB3-4B01-94AB-3032B3579E6E}" type="pres">
      <dgm:prSet presAssocID="{ABCE25B6-6524-4B08-9A51-4942DC9DB4E2}" presName="compositeB" presStyleCnt="0"/>
      <dgm:spPr/>
    </dgm:pt>
    <dgm:pt modelId="{ED962D30-9237-4CB8-979A-AFC1E7ED99AE}" type="pres">
      <dgm:prSet presAssocID="{ABCE25B6-6524-4B08-9A51-4942DC9DB4E2}" presName="textB" presStyleLbl="revTx" presStyleIdx="3" presStyleCnt="4" custScaleX="121965" custScaleY="72121">
        <dgm:presLayoutVars>
          <dgm:bulletEnabled val="1"/>
        </dgm:presLayoutVars>
      </dgm:prSet>
      <dgm:spPr/>
    </dgm:pt>
    <dgm:pt modelId="{4EB25FF0-1F1C-4E3F-94B3-29D2540FD287}" type="pres">
      <dgm:prSet presAssocID="{ABCE25B6-6524-4B08-9A51-4942DC9DB4E2}" presName="circleB" presStyleLbl="node1" presStyleIdx="3" presStyleCnt="4" custScaleX="313988" custScaleY="279447" custLinFactNeighborY="-29090"/>
      <dgm:spPr>
        <a:solidFill>
          <a:srgbClr val="EB142A"/>
        </a:solidFill>
      </dgm:spPr>
    </dgm:pt>
    <dgm:pt modelId="{53176791-F9E1-408C-8DD7-A30D44CCFCEC}" type="pres">
      <dgm:prSet presAssocID="{ABCE25B6-6524-4B08-9A51-4942DC9DB4E2}" presName="spaceB" presStyleCnt="0"/>
      <dgm:spPr/>
    </dgm:pt>
  </dgm:ptLst>
  <dgm:cxnLst>
    <dgm:cxn modelId="{1E3B8D03-F019-4AFF-84C1-6467D5072A17}" type="presOf" srcId="{EF6D65E3-1A69-4391-BAD3-6E7F38390CC7}" destId="{DB96B6E3-701A-410F-93C1-009B2399BE83}" srcOrd="0" destOrd="0" presId="urn:microsoft.com/office/officeart/2005/8/layout/hProcess11"/>
    <dgm:cxn modelId="{CE9A7613-A985-40B9-BB86-55C9A2A63063}" srcId="{19E8D29D-8538-48D6-9E30-A64246E2823D}" destId="{ABCE25B6-6524-4B08-9A51-4942DC9DB4E2}" srcOrd="3" destOrd="0" parTransId="{B735D830-60EB-4A8F-9920-6A51B1407B90}" sibTransId="{F3DF035C-4026-46CA-B096-2B733C0AFD3D}"/>
    <dgm:cxn modelId="{BB312621-6192-4CD0-84E9-2A100DEAA4A9}" type="presOf" srcId="{ABCE25B6-6524-4B08-9A51-4942DC9DB4E2}" destId="{ED962D30-9237-4CB8-979A-AFC1E7ED99AE}" srcOrd="0" destOrd="0" presId="urn:microsoft.com/office/officeart/2005/8/layout/hProcess11"/>
    <dgm:cxn modelId="{C4447129-E82A-4DEC-BA22-C9090BA4D015}" srcId="{19E8D29D-8538-48D6-9E30-A64246E2823D}" destId="{62815D00-CA55-4FE6-880A-37427435774D}" srcOrd="2" destOrd="0" parTransId="{C39CFAC4-C823-498B-B272-9FF36BC9BF36}" sibTransId="{04901D6F-98C9-4BC0-9028-2F0042018F9F}"/>
    <dgm:cxn modelId="{06768846-A492-477D-BCD1-CE4F72E53601}" type="presOf" srcId="{62815D00-CA55-4FE6-880A-37427435774D}" destId="{03480909-FC6F-420C-9B33-5BBA4E902213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90BCEA8F-22E8-4C5F-89AC-E8949EEB84D6}" srcId="{19E8D29D-8538-48D6-9E30-A64246E2823D}" destId="{0ABCB37B-E5D8-4E23-BED1-A6D21C0C2932}" srcOrd="0" destOrd="0" parTransId="{18CBB464-9BD5-4559-8CF6-6473A15AD0B4}" sibTransId="{CE68ABE2-8AD8-4C62-A21C-C5C4078959FB}"/>
    <dgm:cxn modelId="{7B7B53CE-C9E5-4055-9384-97437C7C37A5}" type="presOf" srcId="{0ABCB37B-E5D8-4E23-BED1-A6D21C0C2932}" destId="{1C8A5761-980B-4C64-8261-A8C3A2E0AD7C}" srcOrd="0" destOrd="0" presId="urn:microsoft.com/office/officeart/2005/8/layout/hProcess11"/>
    <dgm:cxn modelId="{5BF5F6E6-48CB-4691-9744-316968B5A04D}" srcId="{19E8D29D-8538-48D6-9E30-A64246E2823D}" destId="{EF6D65E3-1A69-4391-BAD3-6E7F38390CC7}" srcOrd="1" destOrd="0" parTransId="{FB0FADE0-9ED3-415F-8C41-A1C51546526D}" sibTransId="{D0D35214-0621-405B-8530-F0A681B4A671}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5CDCEAA5-1F89-4530-AF37-6279F05F64EF}" type="presParOf" srcId="{115DE0B9-2810-4E3C-9609-8C012E6D19D6}" destId="{4A12F246-0CFB-4689-BA5C-39C9EFA3FA29}" srcOrd="0" destOrd="0" presId="urn:microsoft.com/office/officeart/2005/8/layout/hProcess11"/>
    <dgm:cxn modelId="{5D3CFEAC-3CF8-4A01-8D2E-B2B1A76C127D}" type="presParOf" srcId="{4A12F246-0CFB-4689-BA5C-39C9EFA3FA29}" destId="{1C8A5761-980B-4C64-8261-A8C3A2E0AD7C}" srcOrd="0" destOrd="0" presId="urn:microsoft.com/office/officeart/2005/8/layout/hProcess11"/>
    <dgm:cxn modelId="{8F08500C-E32D-4DBB-A60C-CB874DC9075B}" type="presParOf" srcId="{4A12F246-0CFB-4689-BA5C-39C9EFA3FA29}" destId="{4D14FE60-217A-46F4-91C0-91EAE3B8F055}" srcOrd="1" destOrd="0" presId="urn:microsoft.com/office/officeart/2005/8/layout/hProcess11"/>
    <dgm:cxn modelId="{068CB548-B267-427E-BEFE-6A2303DA3EE4}" type="presParOf" srcId="{4A12F246-0CFB-4689-BA5C-39C9EFA3FA29}" destId="{B54F02F2-0914-4D6B-B889-20CB017B47DF}" srcOrd="2" destOrd="0" presId="urn:microsoft.com/office/officeart/2005/8/layout/hProcess11"/>
    <dgm:cxn modelId="{2AF07122-3458-43AA-BF4F-5611FA663857}" type="presParOf" srcId="{115DE0B9-2810-4E3C-9609-8C012E6D19D6}" destId="{4DE72C8E-1C6F-4505-8F3E-18FC067B858D}" srcOrd="1" destOrd="0" presId="urn:microsoft.com/office/officeart/2005/8/layout/hProcess11"/>
    <dgm:cxn modelId="{AFCD39C9-E566-438A-84ED-E9A2FEDAD509}" type="presParOf" srcId="{115DE0B9-2810-4E3C-9609-8C012E6D19D6}" destId="{1A0FBCDB-7B4D-4554-B5FC-6E2FE5044CEA}" srcOrd="2" destOrd="0" presId="urn:microsoft.com/office/officeart/2005/8/layout/hProcess11"/>
    <dgm:cxn modelId="{0A1F6342-511B-437A-882A-7F4A4ED794F6}" type="presParOf" srcId="{1A0FBCDB-7B4D-4554-B5FC-6E2FE5044CEA}" destId="{DB96B6E3-701A-410F-93C1-009B2399BE83}" srcOrd="0" destOrd="0" presId="urn:microsoft.com/office/officeart/2005/8/layout/hProcess11"/>
    <dgm:cxn modelId="{2E9E8640-3ABD-44DB-A499-0C467F83CF16}" type="presParOf" srcId="{1A0FBCDB-7B4D-4554-B5FC-6E2FE5044CEA}" destId="{30AA4FA2-CE37-4108-BD81-195635C97AE9}" srcOrd="1" destOrd="0" presId="urn:microsoft.com/office/officeart/2005/8/layout/hProcess11"/>
    <dgm:cxn modelId="{DD198C4B-9BE4-4E8B-A7CD-A098F4607EED}" type="presParOf" srcId="{1A0FBCDB-7B4D-4554-B5FC-6E2FE5044CEA}" destId="{2387A934-F50E-4A70-BBB4-08FAB74E7432}" srcOrd="2" destOrd="0" presId="urn:microsoft.com/office/officeart/2005/8/layout/hProcess11"/>
    <dgm:cxn modelId="{505D8B66-D0DB-4A24-B41C-DF59735BDB87}" type="presParOf" srcId="{115DE0B9-2810-4E3C-9609-8C012E6D19D6}" destId="{60035600-6522-4ED2-8CAB-8D5171A00A75}" srcOrd="3" destOrd="0" presId="urn:microsoft.com/office/officeart/2005/8/layout/hProcess11"/>
    <dgm:cxn modelId="{3F38ABA3-8767-4B68-9C5F-2AB03FC3D8A6}" type="presParOf" srcId="{115DE0B9-2810-4E3C-9609-8C012E6D19D6}" destId="{CD2DBC7C-B272-4781-8970-651B3CE54223}" srcOrd="4" destOrd="0" presId="urn:microsoft.com/office/officeart/2005/8/layout/hProcess11"/>
    <dgm:cxn modelId="{81A43AD9-C938-46A3-92FA-096DEBE2C804}" type="presParOf" srcId="{CD2DBC7C-B272-4781-8970-651B3CE54223}" destId="{03480909-FC6F-420C-9B33-5BBA4E902213}" srcOrd="0" destOrd="0" presId="urn:microsoft.com/office/officeart/2005/8/layout/hProcess11"/>
    <dgm:cxn modelId="{23BA773D-CEF7-4A13-B9E8-BAC803C11277}" type="presParOf" srcId="{CD2DBC7C-B272-4781-8970-651B3CE54223}" destId="{7AAB53F7-3950-462E-8A50-29BC45BEBC6B}" srcOrd="1" destOrd="0" presId="urn:microsoft.com/office/officeart/2005/8/layout/hProcess11"/>
    <dgm:cxn modelId="{38F97400-443C-49A8-9259-F73B7EF95A59}" type="presParOf" srcId="{CD2DBC7C-B272-4781-8970-651B3CE54223}" destId="{045A6666-DF19-4AE2-BF89-E5E076ADDD2F}" srcOrd="2" destOrd="0" presId="urn:microsoft.com/office/officeart/2005/8/layout/hProcess11"/>
    <dgm:cxn modelId="{55E54F84-22B5-4CBE-AA5E-C216F1D22496}" type="presParOf" srcId="{115DE0B9-2810-4E3C-9609-8C012E6D19D6}" destId="{0EA457DB-75E3-4DAE-BA2B-A2F63F4C44DB}" srcOrd="5" destOrd="0" presId="urn:microsoft.com/office/officeart/2005/8/layout/hProcess11"/>
    <dgm:cxn modelId="{B8FC8FB0-4540-47CE-B7B0-AA9138491E9D}" type="presParOf" srcId="{115DE0B9-2810-4E3C-9609-8C012E6D19D6}" destId="{69AC37EB-CEB3-4B01-94AB-3032B3579E6E}" srcOrd="6" destOrd="0" presId="urn:microsoft.com/office/officeart/2005/8/layout/hProcess11"/>
    <dgm:cxn modelId="{2B8420BA-860E-4316-ADEE-31DA3CAA5F32}" type="presParOf" srcId="{69AC37EB-CEB3-4B01-94AB-3032B3579E6E}" destId="{ED962D30-9237-4CB8-979A-AFC1E7ED99AE}" srcOrd="0" destOrd="0" presId="urn:microsoft.com/office/officeart/2005/8/layout/hProcess11"/>
    <dgm:cxn modelId="{E800C995-F5E4-41B7-A4A0-F10C190C9229}" type="presParOf" srcId="{69AC37EB-CEB3-4B01-94AB-3032B3579E6E}" destId="{4EB25FF0-1F1C-4E3F-94B3-29D2540FD287}" srcOrd="1" destOrd="0" presId="urn:microsoft.com/office/officeart/2005/8/layout/hProcess11"/>
    <dgm:cxn modelId="{26F24798-1F87-4018-BF0E-5BC183306BD6}" type="presParOf" srcId="{69AC37EB-CEB3-4B01-94AB-3032B3579E6E}" destId="{53176791-F9E1-408C-8DD7-A30D44CCFCEC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E8D29D-8538-48D6-9E30-A64246E2823D}" type="doc">
      <dgm:prSet loTypeId="urn:microsoft.com/office/officeart/2005/8/layout/hProcess11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BE"/>
        </a:p>
      </dgm:t>
    </dgm:pt>
    <dgm:pt modelId="{718904C8-EEF1-4C85-B302-C56CF8BA71A8}">
      <dgm:prSet phldrT="[Text]"/>
      <dgm:spPr/>
      <dgm:t>
        <a:bodyPr/>
        <a:lstStyle/>
        <a:p>
          <a:r>
            <a:rPr lang="fr-BE" dirty="0"/>
            <a:t>Accidents technique</a:t>
          </a:r>
        </a:p>
      </dgm:t>
    </dgm:pt>
    <dgm:pt modelId="{4125A695-6346-40D9-96D6-251DB168D365}" type="parTrans" cxnId="{89D0D2FC-61F5-42D2-BADD-4619EFC61BFD}">
      <dgm:prSet/>
      <dgm:spPr/>
      <dgm:t>
        <a:bodyPr/>
        <a:lstStyle/>
        <a:p>
          <a:endParaRPr lang="fr-BE"/>
        </a:p>
      </dgm:t>
    </dgm:pt>
    <dgm:pt modelId="{FB6322F8-5BCE-418E-AF48-F48A0F47D2C3}" type="sibTrans" cxnId="{89D0D2FC-61F5-42D2-BADD-4619EFC61BFD}">
      <dgm:prSet/>
      <dgm:spPr/>
      <dgm:t>
        <a:bodyPr/>
        <a:lstStyle/>
        <a:p>
          <a:endParaRPr lang="fr-BE"/>
        </a:p>
      </dgm:t>
    </dgm:pt>
    <dgm:pt modelId="{41C4F92C-7FA9-4460-871D-D3E1B6395B46}">
      <dgm:prSet phldrT="[Text]"/>
      <dgm:spPr/>
      <dgm:t>
        <a:bodyPr/>
        <a:lstStyle/>
        <a:p>
          <a:r>
            <a:rPr lang="fr-BE" dirty="0"/>
            <a:t>Force majeure</a:t>
          </a:r>
        </a:p>
      </dgm:t>
    </dgm:pt>
    <dgm:pt modelId="{0551E0FE-C990-40D0-A70F-E05E870071A2}" type="parTrans" cxnId="{919244D5-56BB-4375-85FF-AC3B766B0D77}">
      <dgm:prSet/>
      <dgm:spPr/>
      <dgm:t>
        <a:bodyPr/>
        <a:lstStyle/>
        <a:p>
          <a:endParaRPr lang="fr-BE"/>
        </a:p>
      </dgm:t>
    </dgm:pt>
    <dgm:pt modelId="{D7EC42EB-4305-40AF-AD0F-1F12C870B88A}" type="sibTrans" cxnId="{919244D5-56BB-4375-85FF-AC3B766B0D77}">
      <dgm:prSet/>
      <dgm:spPr/>
      <dgm:t>
        <a:bodyPr/>
        <a:lstStyle/>
        <a:p>
          <a:endParaRPr lang="fr-BE"/>
        </a:p>
      </dgm:t>
    </dgm:pt>
    <dgm:pt modelId="{AF1A7300-6A35-4858-969F-57A5984BB3CD}">
      <dgm:prSet phldrT="[Text]"/>
      <dgm:spPr/>
      <dgm:t>
        <a:bodyPr/>
        <a:lstStyle/>
        <a:p>
          <a:r>
            <a:rPr lang="fr-BE" dirty="0"/>
            <a:t>Intempérie</a:t>
          </a:r>
        </a:p>
      </dgm:t>
    </dgm:pt>
    <dgm:pt modelId="{63995266-CD64-41F9-8AD0-E1D702F1865B}" type="parTrans" cxnId="{D70877F9-4AE4-4D1C-B290-410C13F948D6}">
      <dgm:prSet/>
      <dgm:spPr/>
      <dgm:t>
        <a:bodyPr/>
        <a:lstStyle/>
        <a:p>
          <a:endParaRPr lang="fr-BE"/>
        </a:p>
      </dgm:t>
    </dgm:pt>
    <dgm:pt modelId="{16CB56EE-5F00-480F-A9C8-626E78A36376}" type="sibTrans" cxnId="{D70877F9-4AE4-4D1C-B290-410C13F948D6}">
      <dgm:prSet/>
      <dgm:spPr/>
      <dgm:t>
        <a:bodyPr/>
        <a:lstStyle/>
        <a:p>
          <a:endParaRPr lang="fr-BE"/>
        </a:p>
      </dgm:t>
    </dgm:pt>
    <dgm:pt modelId="{C92A9201-29AE-4FF9-A95A-263C01BC8411}">
      <dgm:prSet phldrT="[Text]"/>
      <dgm:spPr/>
      <dgm:t>
        <a:bodyPr/>
        <a:lstStyle/>
        <a:p>
          <a:r>
            <a:rPr lang="fr-BE" dirty="0"/>
            <a:t>Raison économique + 1</a:t>
          </a:r>
          <a:r>
            <a:rPr lang="fr-BE" baseline="30000" dirty="0"/>
            <a:t>er</a:t>
          </a:r>
          <a:r>
            <a:rPr lang="fr-BE" dirty="0"/>
            <a:t> jour effectif</a:t>
          </a:r>
        </a:p>
      </dgm:t>
    </dgm:pt>
    <dgm:pt modelId="{2CA6A311-589D-4914-B1FE-10B0AB2EF55C}" type="parTrans" cxnId="{0ADB4E97-F7C1-4DBD-A31F-A1F9022AD243}">
      <dgm:prSet/>
      <dgm:spPr/>
      <dgm:t>
        <a:bodyPr/>
        <a:lstStyle/>
        <a:p>
          <a:endParaRPr lang="fr-BE"/>
        </a:p>
      </dgm:t>
    </dgm:pt>
    <dgm:pt modelId="{9223BDB7-88E9-4AFD-83DB-86AA141091D8}" type="sibTrans" cxnId="{0ADB4E97-F7C1-4DBD-A31F-A1F9022AD243}">
      <dgm:prSet/>
      <dgm:spPr/>
      <dgm:t>
        <a:bodyPr/>
        <a:lstStyle/>
        <a:p>
          <a:endParaRPr lang="fr-BE"/>
        </a:p>
      </dgm:t>
    </dgm:pt>
    <dgm:pt modelId="{A8FF2B77-B15A-49B4-BFEC-676B97B70851}">
      <dgm:prSet phldrT="[Text]"/>
      <dgm:spPr/>
      <dgm:t>
        <a:bodyPr/>
        <a:lstStyle/>
        <a:p>
          <a:r>
            <a:rPr lang="fr-BE" dirty="0"/>
            <a:t>Messages électroniques structurés (« </a:t>
          </a:r>
          <a:r>
            <a:rPr lang="fr-BE" dirty="0" err="1"/>
            <a:t>batches</a:t>
          </a:r>
          <a:r>
            <a:rPr lang="fr-BE" dirty="0"/>
            <a:t> »)</a:t>
          </a:r>
        </a:p>
      </dgm:t>
    </dgm:pt>
    <dgm:pt modelId="{A4B44312-A6BE-472C-940A-B2B603C23A5E}" type="parTrans" cxnId="{B6AF9AA8-375A-4ADD-A03D-7E53BCFF5775}">
      <dgm:prSet/>
      <dgm:spPr/>
      <dgm:t>
        <a:bodyPr/>
        <a:lstStyle/>
        <a:p>
          <a:endParaRPr lang="fr-BE"/>
        </a:p>
      </dgm:t>
    </dgm:pt>
    <dgm:pt modelId="{726FCA21-A6F5-473F-A99A-70214251E1E0}" type="sibTrans" cxnId="{B6AF9AA8-375A-4ADD-A03D-7E53BCFF5775}">
      <dgm:prSet/>
      <dgm:spPr/>
      <dgm:t>
        <a:bodyPr/>
        <a:lstStyle/>
        <a:p>
          <a:endParaRPr lang="fr-BE"/>
        </a:p>
      </dgm:t>
    </dgm:pt>
    <dgm:pt modelId="{66D707B6-7CE8-47A5-963F-9566231A11F5}">
      <dgm:prSet phldrT="[Text]"/>
      <dgm:spPr/>
      <dgm:t>
        <a:bodyPr/>
        <a:lstStyle/>
        <a:p>
          <a:r>
            <a:rPr lang="fr-BE"/>
            <a:t>Actions sociales</a:t>
          </a:r>
          <a:endParaRPr lang="fr-BE" dirty="0"/>
        </a:p>
      </dgm:t>
    </dgm:pt>
    <dgm:pt modelId="{11B3869E-D5BE-4794-B6A1-61B556EBF99A}" type="parTrans" cxnId="{586C42C0-7BF4-4D04-A7B9-077874820C16}">
      <dgm:prSet/>
      <dgm:spPr/>
      <dgm:t>
        <a:bodyPr/>
        <a:lstStyle/>
        <a:p>
          <a:endParaRPr lang="fr-BE"/>
        </a:p>
      </dgm:t>
    </dgm:pt>
    <dgm:pt modelId="{CA4A37B2-A013-48AB-A84D-0B5E20D91688}" type="sibTrans" cxnId="{586C42C0-7BF4-4D04-A7B9-077874820C16}">
      <dgm:prSet/>
      <dgm:spPr/>
      <dgm:t>
        <a:bodyPr/>
        <a:lstStyle/>
        <a:p>
          <a:endParaRPr lang="fr-BE"/>
        </a:p>
      </dgm:t>
    </dgm:pt>
    <dgm:pt modelId="{54810316-459A-483E-971F-8CAD56115DC9}" type="pres">
      <dgm:prSet presAssocID="{19E8D29D-8538-48D6-9E30-A64246E2823D}" presName="Name0" presStyleCnt="0">
        <dgm:presLayoutVars>
          <dgm:dir/>
          <dgm:resizeHandles val="exact"/>
        </dgm:presLayoutVars>
      </dgm:prSet>
      <dgm:spPr/>
    </dgm:pt>
    <dgm:pt modelId="{929D220D-9F13-41E6-9236-786EDA2332D9}" type="pres">
      <dgm:prSet presAssocID="{19E8D29D-8538-48D6-9E30-A64246E2823D}" presName="arrow" presStyleLbl="bgShp" presStyleIdx="0" presStyleCnt="1"/>
      <dgm:spPr/>
    </dgm:pt>
    <dgm:pt modelId="{115DE0B9-2810-4E3C-9609-8C012E6D19D6}" type="pres">
      <dgm:prSet presAssocID="{19E8D29D-8538-48D6-9E30-A64246E2823D}" presName="points" presStyleCnt="0"/>
      <dgm:spPr/>
    </dgm:pt>
    <dgm:pt modelId="{F7D610CE-16EB-41A8-8008-84D91105E0BD}" type="pres">
      <dgm:prSet presAssocID="{718904C8-EEF1-4C85-B302-C56CF8BA71A8}" presName="compositeA" presStyleCnt="0"/>
      <dgm:spPr/>
    </dgm:pt>
    <dgm:pt modelId="{0CEFB5C7-1EE9-45F4-B214-27C65E6C6296}" type="pres">
      <dgm:prSet presAssocID="{718904C8-EEF1-4C85-B302-C56CF8BA71A8}" presName="textA" presStyleLbl="revTx" presStyleIdx="0" presStyleCnt="6">
        <dgm:presLayoutVars>
          <dgm:bulletEnabled val="1"/>
        </dgm:presLayoutVars>
      </dgm:prSet>
      <dgm:spPr/>
    </dgm:pt>
    <dgm:pt modelId="{65DB9D23-EAD4-4BB2-BBB2-DD084CFC917D}" type="pres">
      <dgm:prSet presAssocID="{718904C8-EEF1-4C85-B302-C56CF8BA71A8}" presName="circleA" presStyleLbl="node1" presStyleIdx="0" presStyleCnt="6" custScaleX="172038" custScaleY="152399"/>
      <dgm:spPr>
        <a:solidFill>
          <a:srgbClr val="EB142A"/>
        </a:solidFill>
      </dgm:spPr>
    </dgm:pt>
    <dgm:pt modelId="{361ECBCC-0857-4553-A1BF-5D26B21BD4B1}" type="pres">
      <dgm:prSet presAssocID="{718904C8-EEF1-4C85-B302-C56CF8BA71A8}" presName="spaceA" presStyleCnt="0"/>
      <dgm:spPr/>
    </dgm:pt>
    <dgm:pt modelId="{939C942B-E77F-434B-B5F5-93CB3142AFB5}" type="pres">
      <dgm:prSet presAssocID="{FB6322F8-5BCE-418E-AF48-F48A0F47D2C3}" presName="space" presStyleCnt="0"/>
      <dgm:spPr/>
    </dgm:pt>
    <dgm:pt modelId="{C0205DE6-B412-40E1-BE98-5F3C1BB092AD}" type="pres">
      <dgm:prSet presAssocID="{41C4F92C-7FA9-4460-871D-D3E1B6395B46}" presName="compositeB" presStyleCnt="0"/>
      <dgm:spPr/>
    </dgm:pt>
    <dgm:pt modelId="{8F89C69D-FF58-461F-94A0-0B73531B8A7D}" type="pres">
      <dgm:prSet presAssocID="{41C4F92C-7FA9-4460-871D-D3E1B6395B46}" presName="textB" presStyleLbl="revTx" presStyleIdx="1" presStyleCnt="6">
        <dgm:presLayoutVars>
          <dgm:bulletEnabled val="1"/>
        </dgm:presLayoutVars>
      </dgm:prSet>
      <dgm:spPr/>
    </dgm:pt>
    <dgm:pt modelId="{D88491A4-98B6-441C-8736-A0D9637826E3}" type="pres">
      <dgm:prSet presAssocID="{41C4F92C-7FA9-4460-871D-D3E1B6395B46}" presName="circleB" presStyleLbl="node1" presStyleIdx="1" presStyleCnt="6" custScaleX="172038" custScaleY="152399"/>
      <dgm:spPr>
        <a:solidFill>
          <a:srgbClr val="EB142A"/>
        </a:solidFill>
      </dgm:spPr>
    </dgm:pt>
    <dgm:pt modelId="{324944F5-8746-4297-9A67-DB6C6EC08048}" type="pres">
      <dgm:prSet presAssocID="{41C4F92C-7FA9-4460-871D-D3E1B6395B46}" presName="spaceB" presStyleCnt="0"/>
      <dgm:spPr/>
    </dgm:pt>
    <dgm:pt modelId="{7CD85FFA-E584-4FAD-81DA-A00734D7E83B}" type="pres">
      <dgm:prSet presAssocID="{D7EC42EB-4305-40AF-AD0F-1F12C870B88A}" presName="space" presStyleCnt="0"/>
      <dgm:spPr/>
    </dgm:pt>
    <dgm:pt modelId="{9D84762A-08AB-4055-855E-FB0B623FA1A5}" type="pres">
      <dgm:prSet presAssocID="{AF1A7300-6A35-4858-969F-57A5984BB3CD}" presName="compositeA" presStyleCnt="0"/>
      <dgm:spPr/>
    </dgm:pt>
    <dgm:pt modelId="{FBC0FE96-D786-401E-82B1-B18B23867B05}" type="pres">
      <dgm:prSet presAssocID="{AF1A7300-6A35-4858-969F-57A5984BB3CD}" presName="textA" presStyleLbl="revTx" presStyleIdx="2" presStyleCnt="6">
        <dgm:presLayoutVars>
          <dgm:bulletEnabled val="1"/>
        </dgm:presLayoutVars>
      </dgm:prSet>
      <dgm:spPr/>
    </dgm:pt>
    <dgm:pt modelId="{B23A5199-5D6C-41D6-9726-FD6766C35A3C}" type="pres">
      <dgm:prSet presAssocID="{AF1A7300-6A35-4858-969F-57A5984BB3CD}" presName="circleA" presStyleLbl="node1" presStyleIdx="2" presStyleCnt="6" custScaleX="172038" custScaleY="152399" custLinFactNeighborX="-269" custLinFactNeighborY="7330"/>
      <dgm:spPr>
        <a:solidFill>
          <a:srgbClr val="EB142A"/>
        </a:solidFill>
      </dgm:spPr>
    </dgm:pt>
    <dgm:pt modelId="{0F7E503D-E5F2-45A7-BCA4-47C98315530D}" type="pres">
      <dgm:prSet presAssocID="{AF1A7300-6A35-4858-969F-57A5984BB3CD}" presName="spaceA" presStyleCnt="0"/>
      <dgm:spPr/>
    </dgm:pt>
    <dgm:pt modelId="{8150BF33-9112-4A6F-A369-07578900B1BD}" type="pres">
      <dgm:prSet presAssocID="{16CB56EE-5F00-480F-A9C8-626E78A36376}" presName="space" presStyleCnt="0"/>
      <dgm:spPr/>
    </dgm:pt>
    <dgm:pt modelId="{D9944817-86D7-4E07-850B-DADD11349BED}" type="pres">
      <dgm:prSet presAssocID="{C92A9201-29AE-4FF9-A95A-263C01BC8411}" presName="compositeB" presStyleCnt="0"/>
      <dgm:spPr/>
    </dgm:pt>
    <dgm:pt modelId="{38F3CC9D-DF75-435D-8920-9512F668C993}" type="pres">
      <dgm:prSet presAssocID="{C92A9201-29AE-4FF9-A95A-263C01BC8411}" presName="textB" presStyleLbl="revTx" presStyleIdx="3" presStyleCnt="6" custScaleY="81278">
        <dgm:presLayoutVars>
          <dgm:bulletEnabled val="1"/>
        </dgm:presLayoutVars>
      </dgm:prSet>
      <dgm:spPr/>
    </dgm:pt>
    <dgm:pt modelId="{776AC35B-0959-4482-8BCC-D634E141A9C2}" type="pres">
      <dgm:prSet presAssocID="{C92A9201-29AE-4FF9-A95A-263C01BC8411}" presName="circleB" presStyleLbl="node1" presStyleIdx="3" presStyleCnt="6" custScaleX="307996" custScaleY="292217"/>
      <dgm:spPr>
        <a:solidFill>
          <a:srgbClr val="EB142A"/>
        </a:solidFill>
      </dgm:spPr>
    </dgm:pt>
    <dgm:pt modelId="{188DD331-FBA1-4D60-AB44-E84F55CB7FD9}" type="pres">
      <dgm:prSet presAssocID="{C92A9201-29AE-4FF9-A95A-263C01BC8411}" presName="spaceB" presStyleCnt="0"/>
      <dgm:spPr/>
    </dgm:pt>
    <dgm:pt modelId="{382C68F2-8E1B-41C9-AA31-B532C0A0A629}" type="pres">
      <dgm:prSet presAssocID="{9223BDB7-88E9-4AFD-83DB-86AA141091D8}" presName="space" presStyleCnt="0"/>
      <dgm:spPr/>
    </dgm:pt>
    <dgm:pt modelId="{7D9CFE1E-C97C-4356-BCD5-B26DCD4A6657}" type="pres">
      <dgm:prSet presAssocID="{A8FF2B77-B15A-49B4-BFEC-676B97B70851}" presName="compositeA" presStyleCnt="0"/>
      <dgm:spPr/>
    </dgm:pt>
    <dgm:pt modelId="{7A6F8198-C40F-4AB6-83D6-8ED878DE1326}" type="pres">
      <dgm:prSet presAssocID="{A8FF2B77-B15A-49B4-BFEC-676B97B70851}" presName="textA" presStyleLbl="revTx" presStyleIdx="4" presStyleCnt="6">
        <dgm:presLayoutVars>
          <dgm:bulletEnabled val="1"/>
        </dgm:presLayoutVars>
      </dgm:prSet>
      <dgm:spPr/>
    </dgm:pt>
    <dgm:pt modelId="{61A2EFD2-BED7-4603-8006-5EE8FBD4EAA4}" type="pres">
      <dgm:prSet presAssocID="{A8FF2B77-B15A-49B4-BFEC-676B97B70851}" presName="circleA" presStyleLbl="node1" presStyleIdx="4" presStyleCnt="6"/>
      <dgm:spPr/>
    </dgm:pt>
    <dgm:pt modelId="{1E129372-6B47-438E-9FE4-55A328B14562}" type="pres">
      <dgm:prSet presAssocID="{A8FF2B77-B15A-49B4-BFEC-676B97B70851}" presName="spaceA" presStyleCnt="0"/>
      <dgm:spPr/>
    </dgm:pt>
    <dgm:pt modelId="{FFD71DA7-BD94-4DA5-AF64-401BC1D0C19E}" type="pres">
      <dgm:prSet presAssocID="{726FCA21-A6F5-473F-A99A-70214251E1E0}" presName="space" presStyleCnt="0"/>
      <dgm:spPr/>
    </dgm:pt>
    <dgm:pt modelId="{CD2AF4BD-CE75-4A90-BF71-425227575A93}" type="pres">
      <dgm:prSet presAssocID="{66D707B6-7CE8-47A5-963F-9566231A11F5}" presName="compositeB" presStyleCnt="0"/>
      <dgm:spPr/>
    </dgm:pt>
    <dgm:pt modelId="{49F37E8E-9DDD-4652-AB33-4EBBB17CE6FC}" type="pres">
      <dgm:prSet presAssocID="{66D707B6-7CE8-47A5-963F-9566231A11F5}" presName="textB" presStyleLbl="revTx" presStyleIdx="5" presStyleCnt="6">
        <dgm:presLayoutVars>
          <dgm:bulletEnabled val="1"/>
        </dgm:presLayoutVars>
      </dgm:prSet>
      <dgm:spPr/>
    </dgm:pt>
    <dgm:pt modelId="{55CDB0B3-A1D1-47C6-A7D4-4D42A55171D3}" type="pres">
      <dgm:prSet presAssocID="{66D707B6-7CE8-47A5-963F-9566231A11F5}" presName="circleB" presStyleLbl="node1" presStyleIdx="5" presStyleCnt="6"/>
      <dgm:spPr/>
    </dgm:pt>
    <dgm:pt modelId="{760801F6-E377-40E6-A51B-5A313E620B8F}" type="pres">
      <dgm:prSet presAssocID="{66D707B6-7CE8-47A5-963F-9566231A11F5}" presName="spaceB" presStyleCnt="0"/>
      <dgm:spPr/>
    </dgm:pt>
  </dgm:ptLst>
  <dgm:cxnLst>
    <dgm:cxn modelId="{B2D2FA37-124B-4FBF-B50D-E235538FDF17}" type="presOf" srcId="{66D707B6-7CE8-47A5-963F-9566231A11F5}" destId="{49F37E8E-9DDD-4652-AB33-4EBBB17CE6FC}" srcOrd="0" destOrd="0" presId="urn:microsoft.com/office/officeart/2005/8/layout/hProcess11"/>
    <dgm:cxn modelId="{92387874-D058-4D39-9021-6FF006BC9377}" type="presOf" srcId="{718904C8-EEF1-4C85-B302-C56CF8BA71A8}" destId="{0CEFB5C7-1EE9-45F4-B214-27C65E6C6296}" srcOrd="0" destOrd="0" presId="urn:microsoft.com/office/officeart/2005/8/layout/hProcess11"/>
    <dgm:cxn modelId="{447E487D-60D9-4A98-B963-D43DF50BC237}" type="presOf" srcId="{19E8D29D-8538-48D6-9E30-A64246E2823D}" destId="{54810316-459A-483E-971F-8CAD56115DC9}" srcOrd="0" destOrd="0" presId="urn:microsoft.com/office/officeart/2005/8/layout/hProcess11"/>
    <dgm:cxn modelId="{0ADB4E97-F7C1-4DBD-A31F-A1F9022AD243}" srcId="{19E8D29D-8538-48D6-9E30-A64246E2823D}" destId="{C92A9201-29AE-4FF9-A95A-263C01BC8411}" srcOrd="3" destOrd="0" parTransId="{2CA6A311-589D-4914-B1FE-10B0AB2EF55C}" sibTransId="{9223BDB7-88E9-4AFD-83DB-86AA141091D8}"/>
    <dgm:cxn modelId="{B6AF9AA8-375A-4ADD-A03D-7E53BCFF5775}" srcId="{19E8D29D-8538-48D6-9E30-A64246E2823D}" destId="{A8FF2B77-B15A-49B4-BFEC-676B97B70851}" srcOrd="4" destOrd="0" parTransId="{A4B44312-A6BE-472C-940A-B2B603C23A5E}" sibTransId="{726FCA21-A6F5-473F-A99A-70214251E1E0}"/>
    <dgm:cxn modelId="{586C42C0-7BF4-4D04-A7B9-077874820C16}" srcId="{19E8D29D-8538-48D6-9E30-A64246E2823D}" destId="{66D707B6-7CE8-47A5-963F-9566231A11F5}" srcOrd="5" destOrd="0" parTransId="{11B3869E-D5BE-4794-B6A1-61B556EBF99A}" sibTransId="{CA4A37B2-A013-48AB-A84D-0B5E20D91688}"/>
    <dgm:cxn modelId="{919244D5-56BB-4375-85FF-AC3B766B0D77}" srcId="{19E8D29D-8538-48D6-9E30-A64246E2823D}" destId="{41C4F92C-7FA9-4460-871D-D3E1B6395B46}" srcOrd="1" destOrd="0" parTransId="{0551E0FE-C990-40D0-A70F-E05E870071A2}" sibTransId="{D7EC42EB-4305-40AF-AD0F-1F12C870B88A}"/>
    <dgm:cxn modelId="{B39105E3-F039-4459-AA47-BA1641EBDE33}" type="presOf" srcId="{C92A9201-29AE-4FF9-A95A-263C01BC8411}" destId="{38F3CC9D-DF75-435D-8920-9512F668C993}" srcOrd="0" destOrd="0" presId="urn:microsoft.com/office/officeart/2005/8/layout/hProcess11"/>
    <dgm:cxn modelId="{249E8FEC-31D3-486B-B1DB-8769A5AF3D28}" type="presOf" srcId="{A8FF2B77-B15A-49B4-BFEC-676B97B70851}" destId="{7A6F8198-C40F-4AB6-83D6-8ED878DE1326}" srcOrd="0" destOrd="0" presId="urn:microsoft.com/office/officeart/2005/8/layout/hProcess11"/>
    <dgm:cxn modelId="{519EE6F4-628D-4A73-9BF2-B0DD9F44E264}" type="presOf" srcId="{41C4F92C-7FA9-4460-871D-D3E1B6395B46}" destId="{8F89C69D-FF58-461F-94A0-0B73531B8A7D}" srcOrd="0" destOrd="0" presId="urn:microsoft.com/office/officeart/2005/8/layout/hProcess11"/>
    <dgm:cxn modelId="{D70877F9-4AE4-4D1C-B290-410C13F948D6}" srcId="{19E8D29D-8538-48D6-9E30-A64246E2823D}" destId="{AF1A7300-6A35-4858-969F-57A5984BB3CD}" srcOrd="2" destOrd="0" parTransId="{63995266-CD64-41F9-8AD0-E1D702F1865B}" sibTransId="{16CB56EE-5F00-480F-A9C8-626E78A36376}"/>
    <dgm:cxn modelId="{89D0D2FC-61F5-42D2-BADD-4619EFC61BFD}" srcId="{19E8D29D-8538-48D6-9E30-A64246E2823D}" destId="{718904C8-EEF1-4C85-B302-C56CF8BA71A8}" srcOrd="0" destOrd="0" parTransId="{4125A695-6346-40D9-96D6-251DB168D365}" sibTransId="{FB6322F8-5BCE-418E-AF48-F48A0F47D2C3}"/>
    <dgm:cxn modelId="{24E1DBFF-8D9D-4B2C-8E92-6E18641EBA26}" type="presOf" srcId="{AF1A7300-6A35-4858-969F-57A5984BB3CD}" destId="{FBC0FE96-D786-401E-82B1-B18B23867B05}" srcOrd="0" destOrd="0" presId="urn:microsoft.com/office/officeart/2005/8/layout/hProcess11"/>
    <dgm:cxn modelId="{19137DD4-E372-418D-8FE3-CF8EA408CA65}" type="presParOf" srcId="{54810316-459A-483E-971F-8CAD56115DC9}" destId="{929D220D-9F13-41E6-9236-786EDA2332D9}" srcOrd="0" destOrd="0" presId="urn:microsoft.com/office/officeart/2005/8/layout/hProcess11"/>
    <dgm:cxn modelId="{DF1D87FD-54CA-4333-9037-0458B64943B0}" type="presParOf" srcId="{54810316-459A-483E-971F-8CAD56115DC9}" destId="{115DE0B9-2810-4E3C-9609-8C012E6D19D6}" srcOrd="1" destOrd="0" presId="urn:microsoft.com/office/officeart/2005/8/layout/hProcess11"/>
    <dgm:cxn modelId="{46143235-282F-46C9-865B-2DBA3381A486}" type="presParOf" srcId="{115DE0B9-2810-4E3C-9609-8C012E6D19D6}" destId="{F7D610CE-16EB-41A8-8008-84D91105E0BD}" srcOrd="0" destOrd="0" presId="urn:microsoft.com/office/officeart/2005/8/layout/hProcess11"/>
    <dgm:cxn modelId="{27EE6FEA-4C90-4FC4-B327-A95A4AD61475}" type="presParOf" srcId="{F7D610CE-16EB-41A8-8008-84D91105E0BD}" destId="{0CEFB5C7-1EE9-45F4-B214-27C65E6C6296}" srcOrd="0" destOrd="0" presId="urn:microsoft.com/office/officeart/2005/8/layout/hProcess11"/>
    <dgm:cxn modelId="{0B4044EE-E728-4559-9FC9-594F340DF7C1}" type="presParOf" srcId="{F7D610CE-16EB-41A8-8008-84D91105E0BD}" destId="{65DB9D23-EAD4-4BB2-BBB2-DD084CFC917D}" srcOrd="1" destOrd="0" presId="urn:microsoft.com/office/officeart/2005/8/layout/hProcess11"/>
    <dgm:cxn modelId="{86DDFC91-76FE-4BC3-8B86-B3BBC8272EAA}" type="presParOf" srcId="{F7D610CE-16EB-41A8-8008-84D91105E0BD}" destId="{361ECBCC-0857-4553-A1BF-5D26B21BD4B1}" srcOrd="2" destOrd="0" presId="urn:microsoft.com/office/officeart/2005/8/layout/hProcess11"/>
    <dgm:cxn modelId="{EE81D774-8FF4-4C67-9104-66AA67012351}" type="presParOf" srcId="{115DE0B9-2810-4E3C-9609-8C012E6D19D6}" destId="{939C942B-E77F-434B-B5F5-93CB3142AFB5}" srcOrd="1" destOrd="0" presId="urn:microsoft.com/office/officeart/2005/8/layout/hProcess11"/>
    <dgm:cxn modelId="{A668798A-AE6C-434B-9482-9E3602FADAC5}" type="presParOf" srcId="{115DE0B9-2810-4E3C-9609-8C012E6D19D6}" destId="{C0205DE6-B412-40E1-BE98-5F3C1BB092AD}" srcOrd="2" destOrd="0" presId="urn:microsoft.com/office/officeart/2005/8/layout/hProcess11"/>
    <dgm:cxn modelId="{180AFE78-6F15-413E-B524-388EC58B2D82}" type="presParOf" srcId="{C0205DE6-B412-40E1-BE98-5F3C1BB092AD}" destId="{8F89C69D-FF58-461F-94A0-0B73531B8A7D}" srcOrd="0" destOrd="0" presId="urn:microsoft.com/office/officeart/2005/8/layout/hProcess11"/>
    <dgm:cxn modelId="{B336DF21-FBDE-4DC4-B4A1-C782066C640B}" type="presParOf" srcId="{C0205DE6-B412-40E1-BE98-5F3C1BB092AD}" destId="{D88491A4-98B6-441C-8736-A0D9637826E3}" srcOrd="1" destOrd="0" presId="urn:microsoft.com/office/officeart/2005/8/layout/hProcess11"/>
    <dgm:cxn modelId="{ACE57EDD-CF73-4F26-AE9C-9F02C93046B0}" type="presParOf" srcId="{C0205DE6-B412-40E1-BE98-5F3C1BB092AD}" destId="{324944F5-8746-4297-9A67-DB6C6EC08048}" srcOrd="2" destOrd="0" presId="urn:microsoft.com/office/officeart/2005/8/layout/hProcess11"/>
    <dgm:cxn modelId="{36757567-A029-4C3A-AEEC-F22FACC65469}" type="presParOf" srcId="{115DE0B9-2810-4E3C-9609-8C012E6D19D6}" destId="{7CD85FFA-E584-4FAD-81DA-A00734D7E83B}" srcOrd="3" destOrd="0" presId="urn:microsoft.com/office/officeart/2005/8/layout/hProcess11"/>
    <dgm:cxn modelId="{FAD3C944-33C0-4430-929C-78E50CC41628}" type="presParOf" srcId="{115DE0B9-2810-4E3C-9609-8C012E6D19D6}" destId="{9D84762A-08AB-4055-855E-FB0B623FA1A5}" srcOrd="4" destOrd="0" presId="urn:microsoft.com/office/officeart/2005/8/layout/hProcess11"/>
    <dgm:cxn modelId="{1732BAC2-76C5-4AC6-B48A-B2ECB3CBA427}" type="presParOf" srcId="{9D84762A-08AB-4055-855E-FB0B623FA1A5}" destId="{FBC0FE96-D786-401E-82B1-B18B23867B05}" srcOrd="0" destOrd="0" presId="urn:microsoft.com/office/officeart/2005/8/layout/hProcess11"/>
    <dgm:cxn modelId="{BA76F1B3-9E1B-4455-9F0D-3CDA357F061D}" type="presParOf" srcId="{9D84762A-08AB-4055-855E-FB0B623FA1A5}" destId="{B23A5199-5D6C-41D6-9726-FD6766C35A3C}" srcOrd="1" destOrd="0" presId="urn:microsoft.com/office/officeart/2005/8/layout/hProcess11"/>
    <dgm:cxn modelId="{E4531F95-1DB4-40E9-8742-6ECB11468057}" type="presParOf" srcId="{9D84762A-08AB-4055-855E-FB0B623FA1A5}" destId="{0F7E503D-E5F2-45A7-BCA4-47C98315530D}" srcOrd="2" destOrd="0" presId="urn:microsoft.com/office/officeart/2005/8/layout/hProcess11"/>
    <dgm:cxn modelId="{A5287475-A192-4182-819A-1D1F0DE7F626}" type="presParOf" srcId="{115DE0B9-2810-4E3C-9609-8C012E6D19D6}" destId="{8150BF33-9112-4A6F-A369-07578900B1BD}" srcOrd="5" destOrd="0" presId="urn:microsoft.com/office/officeart/2005/8/layout/hProcess11"/>
    <dgm:cxn modelId="{126E4B9A-A416-4D93-82C7-C89FE48EE893}" type="presParOf" srcId="{115DE0B9-2810-4E3C-9609-8C012E6D19D6}" destId="{D9944817-86D7-4E07-850B-DADD11349BED}" srcOrd="6" destOrd="0" presId="urn:microsoft.com/office/officeart/2005/8/layout/hProcess11"/>
    <dgm:cxn modelId="{13A90EEE-C1D6-45F3-AE1F-55214D41BCE7}" type="presParOf" srcId="{D9944817-86D7-4E07-850B-DADD11349BED}" destId="{38F3CC9D-DF75-435D-8920-9512F668C993}" srcOrd="0" destOrd="0" presId="urn:microsoft.com/office/officeart/2005/8/layout/hProcess11"/>
    <dgm:cxn modelId="{44DE6809-BFE3-48A2-BBDA-9521A87CB473}" type="presParOf" srcId="{D9944817-86D7-4E07-850B-DADD11349BED}" destId="{776AC35B-0959-4482-8BCC-D634E141A9C2}" srcOrd="1" destOrd="0" presId="urn:microsoft.com/office/officeart/2005/8/layout/hProcess11"/>
    <dgm:cxn modelId="{C7785C36-2846-41BE-B27D-0812D2A5334B}" type="presParOf" srcId="{D9944817-86D7-4E07-850B-DADD11349BED}" destId="{188DD331-FBA1-4D60-AB44-E84F55CB7FD9}" srcOrd="2" destOrd="0" presId="urn:microsoft.com/office/officeart/2005/8/layout/hProcess11"/>
    <dgm:cxn modelId="{6E45E021-B125-4CF2-822D-1FD975B861FE}" type="presParOf" srcId="{115DE0B9-2810-4E3C-9609-8C012E6D19D6}" destId="{382C68F2-8E1B-41C9-AA31-B532C0A0A629}" srcOrd="7" destOrd="0" presId="urn:microsoft.com/office/officeart/2005/8/layout/hProcess11"/>
    <dgm:cxn modelId="{E1164F05-C828-4515-9F48-BF3E6FD2675D}" type="presParOf" srcId="{115DE0B9-2810-4E3C-9609-8C012E6D19D6}" destId="{7D9CFE1E-C97C-4356-BCD5-B26DCD4A6657}" srcOrd="8" destOrd="0" presId="urn:microsoft.com/office/officeart/2005/8/layout/hProcess11"/>
    <dgm:cxn modelId="{B53BC172-3974-4CF0-9F5A-02AD6E96DCA0}" type="presParOf" srcId="{7D9CFE1E-C97C-4356-BCD5-B26DCD4A6657}" destId="{7A6F8198-C40F-4AB6-83D6-8ED878DE1326}" srcOrd="0" destOrd="0" presId="urn:microsoft.com/office/officeart/2005/8/layout/hProcess11"/>
    <dgm:cxn modelId="{73EC673E-E821-40C3-8B45-32E9233C2A95}" type="presParOf" srcId="{7D9CFE1E-C97C-4356-BCD5-B26DCD4A6657}" destId="{61A2EFD2-BED7-4603-8006-5EE8FBD4EAA4}" srcOrd="1" destOrd="0" presId="urn:microsoft.com/office/officeart/2005/8/layout/hProcess11"/>
    <dgm:cxn modelId="{86640734-BF8B-4467-80FB-741F7DDC56A8}" type="presParOf" srcId="{7D9CFE1E-C97C-4356-BCD5-B26DCD4A6657}" destId="{1E129372-6B47-438E-9FE4-55A328B14562}" srcOrd="2" destOrd="0" presId="urn:microsoft.com/office/officeart/2005/8/layout/hProcess11"/>
    <dgm:cxn modelId="{E930866D-A274-4447-A2C2-7B7BDC248C21}" type="presParOf" srcId="{115DE0B9-2810-4E3C-9609-8C012E6D19D6}" destId="{FFD71DA7-BD94-4DA5-AF64-401BC1D0C19E}" srcOrd="9" destOrd="0" presId="urn:microsoft.com/office/officeart/2005/8/layout/hProcess11"/>
    <dgm:cxn modelId="{71C115B9-1D13-44C9-B1D6-691F73E65B71}" type="presParOf" srcId="{115DE0B9-2810-4E3C-9609-8C012E6D19D6}" destId="{CD2AF4BD-CE75-4A90-BF71-425227575A93}" srcOrd="10" destOrd="0" presId="urn:microsoft.com/office/officeart/2005/8/layout/hProcess11"/>
    <dgm:cxn modelId="{1D649F46-4BBF-46FB-A3D8-81F19C2C6DB7}" type="presParOf" srcId="{CD2AF4BD-CE75-4A90-BF71-425227575A93}" destId="{49F37E8E-9DDD-4652-AB33-4EBBB17CE6FC}" srcOrd="0" destOrd="0" presId="urn:microsoft.com/office/officeart/2005/8/layout/hProcess11"/>
    <dgm:cxn modelId="{CDDB22DA-5D37-48A7-9A65-CAE19452E254}" type="presParOf" srcId="{CD2AF4BD-CE75-4A90-BF71-425227575A93}" destId="{55CDB0B3-A1D1-47C6-A7D4-4D42A55171D3}" srcOrd="1" destOrd="0" presId="urn:microsoft.com/office/officeart/2005/8/layout/hProcess11"/>
    <dgm:cxn modelId="{6F956DFF-1410-463F-B9F6-0958E4BF11F4}" type="presParOf" srcId="{CD2AF4BD-CE75-4A90-BF71-425227575A93}" destId="{760801F6-E377-40E6-A51B-5A313E620B8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372932"/>
          <a:ext cx="10515600" cy="1349871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8A5761-980B-4C64-8261-A8C3A2E0AD7C}">
      <dsp:nvSpPr>
        <dsp:cNvPr id="0" name=""/>
        <dsp:cNvSpPr/>
      </dsp:nvSpPr>
      <dsp:spPr>
        <a:xfrm>
          <a:off x="1892" y="48992"/>
          <a:ext cx="2164991" cy="6423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Communication chômage temporaire obligatoire sous forme électronique</a:t>
          </a:r>
        </a:p>
      </dsp:txBody>
      <dsp:txXfrm>
        <a:off x="1892" y="48992"/>
        <a:ext cx="2164991" cy="642326"/>
      </dsp:txXfrm>
    </dsp:sp>
    <dsp:sp modelId="{4D14FE60-217A-46F4-91C0-91EAE3B8F055}">
      <dsp:nvSpPr>
        <dsp:cNvPr id="0" name=""/>
        <dsp:cNvSpPr/>
      </dsp:nvSpPr>
      <dsp:spPr>
        <a:xfrm>
          <a:off x="771960" y="769762"/>
          <a:ext cx="624854" cy="555770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96B6E3-701A-410F-93C1-009B2399BE83}">
      <dsp:nvSpPr>
        <dsp:cNvPr id="0" name=""/>
        <dsp:cNvSpPr/>
      </dsp:nvSpPr>
      <dsp:spPr>
        <a:xfrm>
          <a:off x="2275133" y="1414439"/>
          <a:ext cx="2164991" cy="6289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DRS obligatoire sous forme électronique</a:t>
          </a:r>
        </a:p>
      </dsp:txBody>
      <dsp:txXfrm>
        <a:off x="2275133" y="1414439"/>
        <a:ext cx="2164991" cy="628963"/>
      </dsp:txXfrm>
    </dsp:sp>
    <dsp:sp modelId="{30AA4FA2-CE37-4108-BD81-195635C97AE9}">
      <dsp:nvSpPr>
        <dsp:cNvPr id="0" name=""/>
        <dsp:cNvSpPr/>
      </dsp:nvSpPr>
      <dsp:spPr>
        <a:xfrm>
          <a:off x="3035496" y="752947"/>
          <a:ext cx="644264" cy="572576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480909-FC6F-420C-9B33-5BBA4E902213}">
      <dsp:nvSpPr>
        <dsp:cNvPr id="0" name=""/>
        <dsp:cNvSpPr/>
      </dsp:nvSpPr>
      <dsp:spPr>
        <a:xfrm>
          <a:off x="4548374" y="61182"/>
          <a:ext cx="2164991" cy="5935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b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Modernisation du service en ligne chômage temporaire</a:t>
          </a:r>
        </a:p>
      </dsp:txBody>
      <dsp:txXfrm>
        <a:off x="4548374" y="61182"/>
        <a:ext cx="2164991" cy="593562"/>
      </dsp:txXfrm>
    </dsp:sp>
    <dsp:sp modelId="{7AAB53F7-3950-462E-8A50-29BC45BEBC6B}">
      <dsp:nvSpPr>
        <dsp:cNvPr id="0" name=""/>
        <dsp:cNvSpPr/>
      </dsp:nvSpPr>
      <dsp:spPr>
        <a:xfrm>
          <a:off x="5299034" y="745380"/>
          <a:ext cx="663671" cy="580152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962D30-9237-4CB8-979A-AFC1E7ED99AE}">
      <dsp:nvSpPr>
        <dsp:cNvPr id="0" name=""/>
        <dsp:cNvSpPr/>
      </dsp:nvSpPr>
      <dsp:spPr>
        <a:xfrm>
          <a:off x="6821615" y="1432722"/>
          <a:ext cx="2640531" cy="6045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100" kern="1200" dirty="0"/>
            <a:t>Carte de contrôle chômage temporaire obligatoire sous forme électronique (eC3.2)</a:t>
          </a:r>
        </a:p>
      </dsp:txBody>
      <dsp:txXfrm>
        <a:off x="6821615" y="1432722"/>
        <a:ext cx="2640531" cy="604586"/>
      </dsp:txXfrm>
    </dsp:sp>
    <dsp:sp modelId="{4EB25FF0-1F1C-4E3F-94B3-29D2540FD287}">
      <dsp:nvSpPr>
        <dsp:cNvPr id="0" name=""/>
        <dsp:cNvSpPr/>
      </dsp:nvSpPr>
      <dsp:spPr>
        <a:xfrm>
          <a:off x="7812863" y="752506"/>
          <a:ext cx="658035" cy="58564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9D220D-9F13-41E6-9236-786EDA2332D9}">
      <dsp:nvSpPr>
        <dsp:cNvPr id="0" name=""/>
        <dsp:cNvSpPr/>
      </dsp:nvSpPr>
      <dsp:spPr>
        <a:xfrm>
          <a:off x="0" y="1404000"/>
          <a:ext cx="10515600" cy="187200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FB5C7-1EE9-45F4-B214-27C65E6C6296}">
      <dsp:nvSpPr>
        <dsp:cNvPr id="0" name=""/>
        <dsp:cNvSpPr/>
      </dsp:nvSpPr>
      <dsp:spPr>
        <a:xfrm>
          <a:off x="2599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Accidents technique</a:t>
          </a:r>
        </a:p>
      </dsp:txBody>
      <dsp:txXfrm>
        <a:off x="2599" y="0"/>
        <a:ext cx="1513414" cy="1872000"/>
      </dsp:txXfrm>
    </dsp:sp>
    <dsp:sp modelId="{65DB9D23-EAD4-4BB2-BBB2-DD084CFC917D}">
      <dsp:nvSpPr>
        <dsp:cNvPr id="0" name=""/>
        <dsp:cNvSpPr/>
      </dsp:nvSpPr>
      <dsp:spPr>
        <a:xfrm>
          <a:off x="356737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9C69D-FF58-461F-94A0-0B73531B8A7D}">
      <dsp:nvSpPr>
        <dsp:cNvPr id="0" name=""/>
        <dsp:cNvSpPr/>
      </dsp:nvSpPr>
      <dsp:spPr>
        <a:xfrm>
          <a:off x="1591684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Force majeure</a:t>
          </a:r>
        </a:p>
      </dsp:txBody>
      <dsp:txXfrm>
        <a:off x="1591684" y="2808000"/>
        <a:ext cx="1513414" cy="1872000"/>
      </dsp:txXfrm>
    </dsp:sp>
    <dsp:sp modelId="{D88491A4-98B6-441C-8736-A0D9637826E3}">
      <dsp:nvSpPr>
        <dsp:cNvPr id="0" name=""/>
        <dsp:cNvSpPr/>
      </dsp:nvSpPr>
      <dsp:spPr>
        <a:xfrm>
          <a:off x="1945823" y="1983386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0FE96-D786-401E-82B1-B18B23867B05}">
      <dsp:nvSpPr>
        <dsp:cNvPr id="0" name=""/>
        <dsp:cNvSpPr/>
      </dsp:nvSpPr>
      <dsp:spPr>
        <a:xfrm>
          <a:off x="318077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Intempérie</a:t>
          </a:r>
        </a:p>
      </dsp:txBody>
      <dsp:txXfrm>
        <a:off x="3180770" y="0"/>
        <a:ext cx="1513414" cy="1872000"/>
      </dsp:txXfrm>
    </dsp:sp>
    <dsp:sp modelId="{B23A5199-5D6C-41D6-9726-FD6766C35A3C}">
      <dsp:nvSpPr>
        <dsp:cNvPr id="0" name=""/>
        <dsp:cNvSpPr/>
      </dsp:nvSpPr>
      <dsp:spPr>
        <a:xfrm>
          <a:off x="3533649" y="2017690"/>
          <a:ext cx="805137" cy="713227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F3CC9D-DF75-435D-8920-9512F668C993}">
      <dsp:nvSpPr>
        <dsp:cNvPr id="0" name=""/>
        <dsp:cNvSpPr/>
      </dsp:nvSpPr>
      <dsp:spPr>
        <a:xfrm>
          <a:off x="4769855" y="3070856"/>
          <a:ext cx="1513414" cy="15215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Raison économique + 1</a:t>
          </a:r>
          <a:r>
            <a:rPr lang="fr-BE" sz="1700" kern="1200" baseline="30000" dirty="0"/>
            <a:t>er</a:t>
          </a:r>
          <a:r>
            <a:rPr lang="fr-BE" sz="1700" kern="1200" dirty="0"/>
            <a:t> jour effectif</a:t>
          </a:r>
        </a:p>
      </dsp:txBody>
      <dsp:txXfrm>
        <a:off x="4769855" y="3070856"/>
        <a:ext cx="1513414" cy="1521524"/>
      </dsp:txXfrm>
    </dsp:sp>
    <dsp:sp modelId="{776AC35B-0959-4482-8BCC-D634E141A9C2}">
      <dsp:nvSpPr>
        <dsp:cNvPr id="0" name=""/>
        <dsp:cNvSpPr/>
      </dsp:nvSpPr>
      <dsp:spPr>
        <a:xfrm>
          <a:off x="4805852" y="1743831"/>
          <a:ext cx="1441421" cy="1367575"/>
        </a:xfrm>
        <a:prstGeom prst="ellipse">
          <a:avLst/>
        </a:prstGeom>
        <a:solidFill>
          <a:srgbClr val="EB142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F8198-C40F-4AB6-83D6-8ED878DE1326}">
      <dsp:nvSpPr>
        <dsp:cNvPr id="0" name=""/>
        <dsp:cNvSpPr/>
      </dsp:nvSpPr>
      <dsp:spPr>
        <a:xfrm>
          <a:off x="6358940" y="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 dirty="0"/>
            <a:t>Messages électroniques structurés (« </a:t>
          </a:r>
          <a:r>
            <a:rPr lang="fr-BE" sz="1700" kern="1200" dirty="0" err="1"/>
            <a:t>batches</a:t>
          </a:r>
          <a:r>
            <a:rPr lang="fr-BE" sz="1700" kern="1200" dirty="0"/>
            <a:t> »)</a:t>
          </a:r>
        </a:p>
      </dsp:txBody>
      <dsp:txXfrm>
        <a:off x="6358940" y="0"/>
        <a:ext cx="1513414" cy="1872000"/>
      </dsp:txXfrm>
    </dsp:sp>
    <dsp:sp modelId="{61A2EFD2-BED7-4603-8006-5EE8FBD4EAA4}">
      <dsp:nvSpPr>
        <dsp:cNvPr id="0" name=""/>
        <dsp:cNvSpPr/>
      </dsp:nvSpPr>
      <dsp:spPr>
        <a:xfrm>
          <a:off x="6881647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F37E8E-9DDD-4652-AB33-4EBBB17CE6FC}">
      <dsp:nvSpPr>
        <dsp:cNvPr id="0" name=""/>
        <dsp:cNvSpPr/>
      </dsp:nvSpPr>
      <dsp:spPr>
        <a:xfrm>
          <a:off x="7948026" y="2808000"/>
          <a:ext cx="1513414" cy="187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1700" kern="1200"/>
            <a:t>Actions sociales</a:t>
          </a:r>
          <a:endParaRPr lang="fr-BE" sz="1700" kern="1200" dirty="0"/>
        </a:p>
      </dsp:txBody>
      <dsp:txXfrm>
        <a:off x="7948026" y="2808000"/>
        <a:ext cx="1513414" cy="1872000"/>
      </dsp:txXfrm>
    </dsp:sp>
    <dsp:sp modelId="{55CDB0B3-A1D1-47C6-A7D4-4D42A55171D3}">
      <dsp:nvSpPr>
        <dsp:cNvPr id="0" name=""/>
        <dsp:cNvSpPr/>
      </dsp:nvSpPr>
      <dsp:spPr>
        <a:xfrm>
          <a:off x="8470733" y="2106000"/>
          <a:ext cx="468000" cy="46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471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8819-6DD9-495E-B1B2-3D8D54804F4C}" type="datetimeFigureOut">
              <a:rPr lang="fr-BE" smtClean="0"/>
              <a:t>12-09-24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FAAB2-12BD-4A38-9163-2ED419A4CFF4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686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1550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AFAAB2-12BD-4A38-9163-2ED419A4CFF4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0663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peningsscherm / Titel presentat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5BD240-608F-421B-BC7C-5AE5A05CF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429000"/>
            <a:ext cx="9144000" cy="2387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>
              <a:defRPr sz="5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91C0B17-ED37-4B8D-A98C-4A7C7F6251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910262"/>
            <a:ext cx="9144000" cy="6762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4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7609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86709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2827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7392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9014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vas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EC4B0176-6F65-406B-B348-9FB627598E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pic>
        <p:nvPicPr>
          <p:cNvPr id="5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FC4FF5D8-2C49-478A-801D-00050892803C}"/>
              </a:ext>
            </a:extLst>
          </p:cNvPr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  <p:pic>
        <p:nvPicPr>
          <p:cNvPr id="6" name="Image 4" descr="Une image contenant lumière&#10;&#10;Description générée automatiquement">
            <a:extLst>
              <a:ext uri="{FF2B5EF4-FFF2-40B4-BE49-F238E27FC236}">
                <a16:creationId xmlns:a16="http://schemas.microsoft.com/office/drawing/2014/main" id="{201D1DF1-9EAD-4116-956F-E2914D3DC47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52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21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vrij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4C6558-4877-41C5-8B92-0C11B91A6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842168"/>
            <a:ext cx="5609026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0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A0F36FF-7667-4AD6-BBFB-1D36D170D8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3838965"/>
            <a:ext cx="5609026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>
                <a:solidFill>
                  <a:srgbClr val="676767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8245C2FD-9E79-4D3F-B9F6-236C1BBA20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pour une image  8">
            <a:extLst>
              <a:ext uri="{FF2B5EF4-FFF2-40B4-BE49-F238E27FC236}">
                <a16:creationId xmlns:a16="http://schemas.microsoft.com/office/drawing/2014/main" id="{5AEA942D-EFD9-4F0E-986D-6953A98BD45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5252400" cy="6858000"/>
          </a:xfrm>
          <a:custGeom>
            <a:avLst/>
            <a:gdLst>
              <a:gd name="connsiteX0" fmla="*/ 0 w 5156200"/>
              <a:gd name="connsiteY0" fmla="*/ 0 h 6861430"/>
              <a:gd name="connsiteX1" fmla="*/ 2578100 w 5156200"/>
              <a:gd name="connsiteY1" fmla="*/ 0 h 6861430"/>
              <a:gd name="connsiteX2" fmla="*/ 5156200 w 5156200"/>
              <a:gd name="connsiteY2" fmla="*/ 3430715 h 6861430"/>
              <a:gd name="connsiteX3" fmla="*/ 2578100 w 5156200"/>
              <a:gd name="connsiteY3" fmla="*/ 6861430 h 6861430"/>
              <a:gd name="connsiteX4" fmla="*/ 0 w 5156200"/>
              <a:gd name="connsiteY4" fmla="*/ 6861430 h 6861430"/>
              <a:gd name="connsiteX5" fmla="*/ 0 w 5156200"/>
              <a:gd name="connsiteY5" fmla="*/ 0 h 6861430"/>
              <a:gd name="connsiteX0" fmla="*/ 0 w 5421392"/>
              <a:gd name="connsiteY0" fmla="*/ 3175 h 6864605"/>
              <a:gd name="connsiteX1" fmla="*/ 4371975 w 5421392"/>
              <a:gd name="connsiteY1" fmla="*/ 0 h 6864605"/>
              <a:gd name="connsiteX2" fmla="*/ 5156200 w 5421392"/>
              <a:gd name="connsiteY2" fmla="*/ 3433890 h 6864605"/>
              <a:gd name="connsiteX3" fmla="*/ 2578100 w 5421392"/>
              <a:gd name="connsiteY3" fmla="*/ 6864605 h 6864605"/>
              <a:gd name="connsiteX4" fmla="*/ 0 w 5421392"/>
              <a:gd name="connsiteY4" fmla="*/ 6864605 h 6864605"/>
              <a:gd name="connsiteX5" fmla="*/ 0 w 5421392"/>
              <a:gd name="connsiteY5" fmla="*/ 3175 h 6864605"/>
              <a:gd name="connsiteX0" fmla="*/ 0 w 5244797"/>
              <a:gd name="connsiteY0" fmla="*/ 3175 h 6864605"/>
              <a:gd name="connsiteX1" fmla="*/ 4371975 w 5244797"/>
              <a:gd name="connsiteY1" fmla="*/ 0 h 6864605"/>
              <a:gd name="connsiteX2" fmla="*/ 5156200 w 5244797"/>
              <a:gd name="connsiteY2" fmla="*/ 3433890 h 6864605"/>
              <a:gd name="connsiteX3" fmla="*/ 2578100 w 5244797"/>
              <a:gd name="connsiteY3" fmla="*/ 6864605 h 6864605"/>
              <a:gd name="connsiteX4" fmla="*/ 0 w 5244797"/>
              <a:gd name="connsiteY4" fmla="*/ 6864605 h 6864605"/>
              <a:gd name="connsiteX5" fmla="*/ 0 w 5244797"/>
              <a:gd name="connsiteY5" fmla="*/ 3175 h 6864605"/>
              <a:gd name="connsiteX0" fmla="*/ 0 w 5243543"/>
              <a:gd name="connsiteY0" fmla="*/ 3175 h 6864605"/>
              <a:gd name="connsiteX1" fmla="*/ 4371975 w 5243543"/>
              <a:gd name="connsiteY1" fmla="*/ 0 h 6864605"/>
              <a:gd name="connsiteX2" fmla="*/ 5156200 w 5243543"/>
              <a:gd name="connsiteY2" fmla="*/ 3433890 h 6864605"/>
              <a:gd name="connsiteX3" fmla="*/ 2578100 w 5243543"/>
              <a:gd name="connsiteY3" fmla="*/ 6864605 h 6864605"/>
              <a:gd name="connsiteX4" fmla="*/ 0 w 5243543"/>
              <a:gd name="connsiteY4" fmla="*/ 6864605 h 6864605"/>
              <a:gd name="connsiteX5" fmla="*/ 0 w 5243543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173821"/>
              <a:gd name="connsiteY0" fmla="*/ 3175 h 6864605"/>
              <a:gd name="connsiteX1" fmla="*/ 4371975 w 5173821"/>
              <a:gd name="connsiteY1" fmla="*/ 0 h 6864605"/>
              <a:gd name="connsiteX2" fmla="*/ 5172075 w 5173821"/>
              <a:gd name="connsiteY2" fmla="*/ 3437065 h 6864605"/>
              <a:gd name="connsiteX3" fmla="*/ 2578100 w 5173821"/>
              <a:gd name="connsiteY3" fmla="*/ 6864605 h 6864605"/>
              <a:gd name="connsiteX4" fmla="*/ 0 w 5173821"/>
              <a:gd name="connsiteY4" fmla="*/ 6864605 h 6864605"/>
              <a:gd name="connsiteX5" fmla="*/ 0 w 5173821"/>
              <a:gd name="connsiteY5" fmla="*/ 3175 h 6864605"/>
              <a:gd name="connsiteX0" fmla="*/ 0 w 5257768"/>
              <a:gd name="connsiteY0" fmla="*/ 3175 h 6864605"/>
              <a:gd name="connsiteX1" fmla="*/ 4371975 w 5257768"/>
              <a:gd name="connsiteY1" fmla="*/ 0 h 6864605"/>
              <a:gd name="connsiteX2" fmla="*/ 5172075 w 5257768"/>
              <a:gd name="connsiteY2" fmla="*/ 3437065 h 6864605"/>
              <a:gd name="connsiteX3" fmla="*/ 2578100 w 5257768"/>
              <a:gd name="connsiteY3" fmla="*/ 6864605 h 6864605"/>
              <a:gd name="connsiteX4" fmla="*/ 0 w 5257768"/>
              <a:gd name="connsiteY4" fmla="*/ 6864605 h 6864605"/>
              <a:gd name="connsiteX5" fmla="*/ 0 w 5257768"/>
              <a:gd name="connsiteY5" fmla="*/ 3175 h 6864605"/>
              <a:gd name="connsiteX0" fmla="*/ 0 w 5251313"/>
              <a:gd name="connsiteY0" fmla="*/ 3175 h 6864605"/>
              <a:gd name="connsiteX1" fmla="*/ 4371975 w 5251313"/>
              <a:gd name="connsiteY1" fmla="*/ 0 h 6864605"/>
              <a:gd name="connsiteX2" fmla="*/ 5172075 w 5251313"/>
              <a:gd name="connsiteY2" fmla="*/ 3437065 h 6864605"/>
              <a:gd name="connsiteX3" fmla="*/ 2578100 w 5251313"/>
              <a:gd name="connsiteY3" fmla="*/ 6864605 h 6864605"/>
              <a:gd name="connsiteX4" fmla="*/ 0 w 5251313"/>
              <a:gd name="connsiteY4" fmla="*/ 6864605 h 6864605"/>
              <a:gd name="connsiteX5" fmla="*/ 0 w 5251313"/>
              <a:gd name="connsiteY5" fmla="*/ 3175 h 6864605"/>
              <a:gd name="connsiteX0" fmla="*/ 0 w 5249764"/>
              <a:gd name="connsiteY0" fmla="*/ 3175 h 6864605"/>
              <a:gd name="connsiteX1" fmla="*/ 4371975 w 5249764"/>
              <a:gd name="connsiteY1" fmla="*/ 0 h 6864605"/>
              <a:gd name="connsiteX2" fmla="*/ 5172075 w 5249764"/>
              <a:gd name="connsiteY2" fmla="*/ 3437065 h 6864605"/>
              <a:gd name="connsiteX3" fmla="*/ 2578100 w 5249764"/>
              <a:gd name="connsiteY3" fmla="*/ 6864605 h 6864605"/>
              <a:gd name="connsiteX4" fmla="*/ 0 w 5249764"/>
              <a:gd name="connsiteY4" fmla="*/ 6864605 h 6864605"/>
              <a:gd name="connsiteX5" fmla="*/ 0 w 5249764"/>
              <a:gd name="connsiteY5" fmla="*/ 3175 h 6864605"/>
              <a:gd name="connsiteX0" fmla="*/ 0 w 5180799"/>
              <a:gd name="connsiteY0" fmla="*/ 3175 h 6864605"/>
              <a:gd name="connsiteX1" fmla="*/ 4371975 w 5180799"/>
              <a:gd name="connsiteY1" fmla="*/ 0 h 6864605"/>
              <a:gd name="connsiteX2" fmla="*/ 5172075 w 5180799"/>
              <a:gd name="connsiteY2" fmla="*/ 3437065 h 6864605"/>
              <a:gd name="connsiteX3" fmla="*/ 2578100 w 5180799"/>
              <a:gd name="connsiteY3" fmla="*/ 6864605 h 6864605"/>
              <a:gd name="connsiteX4" fmla="*/ 0 w 5180799"/>
              <a:gd name="connsiteY4" fmla="*/ 6864605 h 6864605"/>
              <a:gd name="connsiteX5" fmla="*/ 0 w 5180799"/>
              <a:gd name="connsiteY5" fmla="*/ 3175 h 6864605"/>
              <a:gd name="connsiteX0" fmla="*/ 0 w 5182765"/>
              <a:gd name="connsiteY0" fmla="*/ 3175 h 6864605"/>
              <a:gd name="connsiteX1" fmla="*/ 4371975 w 5182765"/>
              <a:gd name="connsiteY1" fmla="*/ 0 h 6864605"/>
              <a:gd name="connsiteX2" fmla="*/ 5172075 w 5182765"/>
              <a:gd name="connsiteY2" fmla="*/ 3437065 h 6864605"/>
              <a:gd name="connsiteX3" fmla="*/ 2578100 w 5182765"/>
              <a:gd name="connsiteY3" fmla="*/ 6864605 h 6864605"/>
              <a:gd name="connsiteX4" fmla="*/ 0 w 5182765"/>
              <a:gd name="connsiteY4" fmla="*/ 6864605 h 6864605"/>
              <a:gd name="connsiteX5" fmla="*/ 0 w 5182765"/>
              <a:gd name="connsiteY5" fmla="*/ 3175 h 6864605"/>
              <a:gd name="connsiteX0" fmla="*/ 0 w 5172822"/>
              <a:gd name="connsiteY0" fmla="*/ 3175 h 6864605"/>
              <a:gd name="connsiteX1" fmla="*/ 4371975 w 5172822"/>
              <a:gd name="connsiteY1" fmla="*/ 0 h 6864605"/>
              <a:gd name="connsiteX2" fmla="*/ 5172075 w 5172822"/>
              <a:gd name="connsiteY2" fmla="*/ 3437065 h 6864605"/>
              <a:gd name="connsiteX3" fmla="*/ 2578100 w 5172822"/>
              <a:gd name="connsiteY3" fmla="*/ 6864605 h 6864605"/>
              <a:gd name="connsiteX4" fmla="*/ 0 w 5172822"/>
              <a:gd name="connsiteY4" fmla="*/ 6864605 h 6864605"/>
              <a:gd name="connsiteX5" fmla="*/ 0 w 5172822"/>
              <a:gd name="connsiteY5" fmla="*/ 3175 h 6864605"/>
              <a:gd name="connsiteX0" fmla="*/ 0 w 5318040"/>
              <a:gd name="connsiteY0" fmla="*/ 3175 h 6864605"/>
              <a:gd name="connsiteX1" fmla="*/ 4371975 w 5318040"/>
              <a:gd name="connsiteY1" fmla="*/ 0 h 6864605"/>
              <a:gd name="connsiteX2" fmla="*/ 5172075 w 5318040"/>
              <a:gd name="connsiteY2" fmla="*/ 3437065 h 6864605"/>
              <a:gd name="connsiteX3" fmla="*/ 4391025 w 5318040"/>
              <a:gd name="connsiteY3" fmla="*/ 6864605 h 6864605"/>
              <a:gd name="connsiteX4" fmla="*/ 0 w 5318040"/>
              <a:gd name="connsiteY4" fmla="*/ 6864605 h 6864605"/>
              <a:gd name="connsiteX5" fmla="*/ 0 w 5318040"/>
              <a:gd name="connsiteY5" fmla="*/ 3175 h 6864605"/>
              <a:gd name="connsiteX0" fmla="*/ 0 w 5172098"/>
              <a:gd name="connsiteY0" fmla="*/ 3175 h 6864605"/>
              <a:gd name="connsiteX1" fmla="*/ 4371975 w 5172098"/>
              <a:gd name="connsiteY1" fmla="*/ 0 h 6864605"/>
              <a:gd name="connsiteX2" fmla="*/ 5172075 w 5172098"/>
              <a:gd name="connsiteY2" fmla="*/ 3437065 h 6864605"/>
              <a:gd name="connsiteX3" fmla="*/ 4391025 w 5172098"/>
              <a:gd name="connsiteY3" fmla="*/ 6864605 h 6864605"/>
              <a:gd name="connsiteX4" fmla="*/ 0 w 5172098"/>
              <a:gd name="connsiteY4" fmla="*/ 6864605 h 6864605"/>
              <a:gd name="connsiteX5" fmla="*/ 0 w 5172098"/>
              <a:gd name="connsiteY5" fmla="*/ 3175 h 6864605"/>
              <a:gd name="connsiteX0" fmla="*/ 0 w 5175272"/>
              <a:gd name="connsiteY0" fmla="*/ 3175 h 6864605"/>
              <a:gd name="connsiteX1" fmla="*/ 4371975 w 5175272"/>
              <a:gd name="connsiteY1" fmla="*/ 0 h 6864605"/>
              <a:gd name="connsiteX2" fmla="*/ 5172075 w 5175272"/>
              <a:gd name="connsiteY2" fmla="*/ 3437065 h 6864605"/>
              <a:gd name="connsiteX3" fmla="*/ 4391025 w 5175272"/>
              <a:gd name="connsiteY3" fmla="*/ 6864605 h 6864605"/>
              <a:gd name="connsiteX4" fmla="*/ 0 w 5175272"/>
              <a:gd name="connsiteY4" fmla="*/ 6864605 h 6864605"/>
              <a:gd name="connsiteX5" fmla="*/ 0 w 5175272"/>
              <a:gd name="connsiteY5" fmla="*/ 3175 h 6864605"/>
              <a:gd name="connsiteX0" fmla="*/ 0 w 5172611"/>
              <a:gd name="connsiteY0" fmla="*/ 3175 h 6864605"/>
              <a:gd name="connsiteX1" fmla="*/ 4371975 w 5172611"/>
              <a:gd name="connsiteY1" fmla="*/ 0 h 6864605"/>
              <a:gd name="connsiteX2" fmla="*/ 5172075 w 5172611"/>
              <a:gd name="connsiteY2" fmla="*/ 3437065 h 6864605"/>
              <a:gd name="connsiteX3" fmla="*/ 4391025 w 5172611"/>
              <a:gd name="connsiteY3" fmla="*/ 6864605 h 6864605"/>
              <a:gd name="connsiteX4" fmla="*/ 0 w 5172611"/>
              <a:gd name="connsiteY4" fmla="*/ 6864605 h 6864605"/>
              <a:gd name="connsiteX5" fmla="*/ 0 w 5172611"/>
              <a:gd name="connsiteY5" fmla="*/ 3175 h 686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72611" h="6864605">
                <a:moveTo>
                  <a:pt x="0" y="3175"/>
                </a:moveTo>
                <a:lnTo>
                  <a:pt x="4371975" y="0"/>
                </a:lnTo>
                <a:cubicBezTo>
                  <a:pt x="4935395" y="1158875"/>
                  <a:pt x="5156200" y="2292964"/>
                  <a:pt x="5172075" y="3437065"/>
                </a:cubicBezTo>
                <a:cubicBezTo>
                  <a:pt x="5187950" y="4581166"/>
                  <a:pt x="4849670" y="5870830"/>
                  <a:pt x="4391025" y="6864605"/>
                </a:cubicBezTo>
                <a:lnTo>
                  <a:pt x="0" y="6864605"/>
                </a:lnTo>
                <a:lnTo>
                  <a:pt x="0" y="3175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n-lt"/>
                <a:ea typeface="Batang" panose="020B0503020000020004" pitchFamily="18" charset="-12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BE" sz="2400" dirty="0">
                <a:effectLst/>
                <a:latin typeface="Calibri" panose="020F0502020204030204" pitchFamily="34" charset="0"/>
              </a:rPr>
              <a:t>Klik op invoegen&gt;afbeeldingen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om uw afbeelding naar keuze </a:t>
            </a:r>
            <a:br>
              <a:rPr lang="nl-BE" sz="2400" dirty="0">
                <a:effectLst/>
                <a:latin typeface="Calibri" panose="020F0502020204030204" pitchFamily="34" charset="0"/>
              </a:rPr>
            </a:br>
            <a:r>
              <a:rPr lang="nl-BE" sz="2400" dirty="0">
                <a:effectLst/>
                <a:latin typeface="Calibri" panose="020F0502020204030204" pitchFamily="34" charset="0"/>
              </a:rPr>
              <a:t>toe te voegen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1716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2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8">
            <a:extLst>
              <a:ext uri="{FF2B5EF4-FFF2-40B4-BE49-F238E27FC236}">
                <a16:creationId xmlns:a16="http://schemas.microsoft.com/office/drawing/2014/main" id="{11CC9A36-C398-4DD2-98DF-E6B666C9D7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9768E76-1BAB-40EC-85C5-2496CD8BF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11F845D2-E20E-49F5-A4CC-436DFF382040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628650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6254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A602AC1-0531-4D8F-A44D-E3FBCD14E1B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172200" y="1508399"/>
            <a:ext cx="51552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  <a:tab pos="714375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4585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met 3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9CFDF7-72E9-4731-968F-36CAF7B20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39D67D44-73AB-40AB-8513-B5ABFF14E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A2954D3-B38B-45DC-B0D3-AA2BABACC90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/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F5D8DB0-A821-45E9-BF14-9326B18BC55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88643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C498E848-306A-473C-BDC9-1751173271F6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939086" y="1508400"/>
            <a:ext cx="3414712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 sz="2400"/>
            </a:lvl1pPr>
            <a:lvl2pPr marL="534988" indent="-266700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898525" indent="-182563">
              <a:tabLst>
                <a:tab pos="898525" algn="l"/>
              </a:tabLst>
              <a:defRPr/>
            </a:lvl3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5442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Accentpagina (of quote/aandacht/…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398873-015E-4D32-8FA2-F5357DA7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620712"/>
            <a:ext cx="6057900" cy="5616575"/>
          </a:xfrm>
          <a:prstGeom prst="rect">
            <a:avLst/>
          </a:prstGeom>
        </p:spPr>
        <p:txBody>
          <a:bodyPr lIns="0">
            <a:normAutofit/>
          </a:bodyPr>
          <a:lstStyle>
            <a:lvl1pPr algn="ctr">
              <a:defRPr sz="5000" b="1">
                <a:solidFill>
                  <a:srgbClr val="676767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5" name="Espace réservé du numéro de diapositive 8">
            <a:extLst>
              <a:ext uri="{FF2B5EF4-FFF2-40B4-BE49-F238E27FC236}">
                <a16:creationId xmlns:a16="http://schemas.microsoft.com/office/drawing/2014/main" id="{E37A068E-17EF-4B33-B6C8-02576AAE98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3999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ge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8">
            <a:extLst>
              <a:ext uri="{FF2B5EF4-FFF2-40B4-BE49-F238E27FC236}">
                <a16:creationId xmlns:a16="http://schemas.microsoft.com/office/drawing/2014/main" id="{4CBD1608-1CE8-4D7C-9F54-B0A263E490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3305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met 1 x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83D8E2-66A6-45C7-AB8C-FAF3AEEBE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9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 b="1">
                <a:solidFill>
                  <a:srgbClr val="EB142A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r-BE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BB81-5CA0-47BD-B008-81E51DA6B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10515600" cy="4680000"/>
          </a:xfrm>
          <a:prstGeom prst="rect">
            <a:avLst/>
          </a:prstGeom>
        </p:spPr>
        <p:txBody>
          <a:bodyPr/>
          <a:lstStyle>
            <a:lvl1pPr marL="271463" indent="-271463">
              <a:spcAft>
                <a:spcPts val="0"/>
              </a:spcAft>
              <a:buFontTx/>
              <a:buBlip>
                <a:blip r:embed="rId2"/>
              </a:buBlip>
              <a:defRPr/>
            </a:lvl1pPr>
            <a:lvl2pPr marL="534988" indent="-263525">
              <a:spcAft>
                <a:spcPts val="0"/>
              </a:spcAft>
              <a:buFontTx/>
              <a:buBlip>
                <a:blip r:embed="rId3"/>
              </a:buBlip>
              <a:tabLst>
                <a:tab pos="534988" algn="l"/>
              </a:tabLst>
              <a:defRPr/>
            </a:lvl2pPr>
            <a:lvl3pPr marL="989013" indent="-180975">
              <a:tabLst>
                <a:tab pos="989013" algn="l"/>
              </a:tabLst>
              <a:defRPr/>
            </a:lvl3pPr>
            <a:lvl4pPr>
              <a:defRPr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BE" dirty="0"/>
          </a:p>
        </p:txBody>
      </p:sp>
      <p:sp>
        <p:nvSpPr>
          <p:cNvPr id="6" name="Espace réservé du numéro de diapositive 8">
            <a:extLst>
              <a:ext uri="{FF2B5EF4-FFF2-40B4-BE49-F238E27FC236}">
                <a16:creationId xmlns:a16="http://schemas.microsoft.com/office/drawing/2014/main" id="{F03E3A64-0777-4EAC-AF6E-007764471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699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81321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8">
            <a:extLst>
              <a:ext uri="{FF2B5EF4-FFF2-40B4-BE49-F238E27FC236}">
                <a16:creationId xmlns:a16="http://schemas.microsoft.com/office/drawing/2014/main" id="{DDFF31F3-3189-4102-80A9-0308E72DD9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6072" y="6267450"/>
            <a:ext cx="752476" cy="412751"/>
          </a:xfrm>
          <a:prstGeom prst="rect">
            <a:avLst/>
          </a:prstGeom>
        </p:spPr>
        <p:txBody>
          <a:bodyPr vert="horz" lIns="0" tIns="45720" rIns="25200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A702769-3850-4183-AD4D-D4D1727092EA}" type="slidenum">
              <a:rPr lang="fr-BE" smtClean="0"/>
              <a:pPr/>
              <a:t>‹nr.›</a:t>
            </a:fld>
            <a:endParaRPr lang="fr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83CBA4D6-7619-4E0A-9619-6EE718E15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3600"/>
            <a:ext cx="10515600" cy="97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BE" noProof="0" dirty="0"/>
              <a:t>Modifiez le style du titre</a:t>
            </a:r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02C8C1DF-593C-489A-9E15-980B30F33533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838200" y="1490400"/>
            <a:ext cx="10507872" cy="4796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4930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64" r:id="rId9"/>
    <p:sldLayoutId id="2147483663" r:id="rId10"/>
    <p:sldLayoutId id="2147483669" r:id="rId11"/>
    <p:sldLayoutId id="214748366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EB142A"/>
          </a:solidFill>
          <a:latin typeface="+mn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10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3525" algn="l" defTabSz="914400" rtl="0" eaLnBrk="1" latinLnBrk="0" hangingPunct="1">
        <a:lnSpc>
          <a:spcPct val="100000"/>
        </a:lnSpc>
        <a:spcBef>
          <a:spcPts val="500"/>
        </a:spcBef>
        <a:buFontTx/>
        <a:buBlip>
          <a:blip r:embed="rId16"/>
        </a:buBlip>
        <a:tabLst>
          <a:tab pos="534988" algn="l"/>
        </a:tabLst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89013" indent="-180975" algn="l" defTabSz="914400" rtl="0" eaLnBrk="1" latinLnBrk="0" hangingPunct="1">
        <a:lnSpc>
          <a:spcPct val="100000"/>
        </a:lnSpc>
        <a:spcBef>
          <a:spcPts val="500"/>
        </a:spcBef>
        <a:buSzPct val="70000"/>
        <a:buFontTx/>
        <a:buBlip>
          <a:blip r:embed="rId15"/>
        </a:buBlip>
        <a:tabLst>
          <a:tab pos="989013" algn="l"/>
        </a:tabLst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51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43351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95463" indent="-180975" algn="l" defTabSz="914400" rtl="0" eaLnBrk="1" latinLnBrk="0" hangingPunct="1">
        <a:lnSpc>
          <a:spcPct val="100000"/>
        </a:lnSpc>
        <a:spcBef>
          <a:spcPts val="500"/>
        </a:spcBef>
        <a:buClr>
          <a:srgbClr val="CCCCCC"/>
        </a:buClr>
        <a:buSzPct val="100000"/>
        <a:buFont typeface="Arial" panose="020B0604020202020204" pitchFamily="34" charset="0"/>
        <a:buChar char="•"/>
        <a:tabLst>
          <a:tab pos="1795463" algn="l"/>
        </a:tabLst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12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sv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hyperlink" Target="https://myenterprise.be/my_enterprise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hyperlink" Target="https://www.socialsecurity.be/site_fr/employer/applics/dimona/index.htm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7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6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0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sv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sv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hyperlink" Target="https://www.socialsecurity.be/site_fr/employer/general/contactcenter/index.htm?targetApplics=ctw" TargetMode="External"/><Relationship Id="rId7" Type="http://schemas.openxmlformats.org/officeDocument/2006/relationships/image" Target="../media/image89.png"/><Relationship Id="rId2" Type="http://schemas.openxmlformats.org/officeDocument/2006/relationships/hyperlink" Target="https://www.socialsecurity.be/site_fr/employer/applics/ctw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hyperlink" Target="https://www.onem.be/contact/formulaire-de-contact" TargetMode="External"/><Relationship Id="rId4" Type="http://schemas.openxmlformats.org/officeDocument/2006/relationships/hyperlink" Target="https://www.onem.be/employeurs/chomage-temporaire/plus-d-infos-sur-le-chomage-temporaire" TargetMode="External"/><Relationship Id="rId9" Type="http://schemas.openxmlformats.org/officeDocument/2006/relationships/image" Target="../media/image6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ocialsecurity.be/site_fr/employer/applics/ctw/index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10" Type="http://schemas.openxmlformats.org/officeDocument/2006/relationships/image" Target="../media/image31.sv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sv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svg"/><Relationship Id="rId4" Type="http://schemas.openxmlformats.org/officeDocument/2006/relationships/image" Target="../media/image39.svg"/><Relationship Id="rId9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5232-F520-BDAE-D8EC-05B7680FC6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3607" y="489673"/>
            <a:ext cx="10944224" cy="2532063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>
                <a:solidFill>
                  <a:schemeClr val="accent4"/>
                </a:solidFill>
              </a:rPr>
              <a:t>Bienvenue !</a:t>
            </a:r>
            <a:br>
              <a:rPr lang="fr-BE" dirty="0">
                <a:solidFill>
                  <a:schemeClr val="accent4"/>
                </a:solidFill>
              </a:rPr>
            </a:br>
            <a:br>
              <a:rPr lang="fr-BE" dirty="0">
                <a:solidFill>
                  <a:schemeClr val="accent4"/>
                </a:solidFill>
              </a:rPr>
            </a:br>
            <a:r>
              <a:rPr lang="fr-BE" sz="3600" dirty="0">
                <a:solidFill>
                  <a:schemeClr val="accent4"/>
                </a:solidFill>
              </a:rPr>
              <a:t>Le webinaire « Chômage temporaire » commencera</a:t>
            </a:r>
            <a:br>
              <a:rPr lang="fr-BE" sz="3600" dirty="0">
                <a:solidFill>
                  <a:schemeClr val="accent4"/>
                </a:solidFill>
              </a:rPr>
            </a:br>
            <a:r>
              <a:rPr lang="fr-BE" sz="3600" dirty="0">
                <a:solidFill>
                  <a:schemeClr val="accent4"/>
                </a:solidFill>
              </a:rPr>
              <a:t>dans quelques instants…</a:t>
            </a:r>
            <a:br>
              <a:rPr lang="fr-BE" sz="3600" dirty="0">
                <a:solidFill>
                  <a:schemeClr val="accent4"/>
                </a:solidFill>
              </a:rPr>
            </a:br>
            <a:endParaRPr lang="fr-BE" dirty="0">
              <a:solidFill>
                <a:schemeClr val="accent4"/>
              </a:solidFill>
            </a:endParaRPr>
          </a:p>
        </p:txBody>
      </p:sp>
      <p:pic>
        <p:nvPicPr>
          <p:cNvPr id="6" name="Picture 5" descr="A close-up of a paper&#10;&#10;Description automatically generated">
            <a:extLst>
              <a:ext uri="{FF2B5EF4-FFF2-40B4-BE49-F238E27FC236}">
                <a16:creationId xmlns:a16="http://schemas.microsoft.com/office/drawing/2014/main" id="{2ECEA2F1-2B11-4463-5379-8D88DCA4D9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973" y="2621754"/>
            <a:ext cx="6405178" cy="374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6501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748C9-1121-7BC6-D5D1-614D706C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Principaux changements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32CBB-29BF-5A1F-8723-83DFFCE9A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Les nouveaux écrans ont été introduits de manière progressive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41041B-0894-0494-669C-FF67845C6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10</a:t>
            </a:fld>
            <a:endParaRPr lang="fr-BE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BCC3BB1-88FD-C379-DD46-DDF713A2E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66460"/>
              </p:ext>
            </p:extLst>
          </p:nvPr>
        </p:nvGraphicFramePr>
        <p:xfrm>
          <a:off x="982133" y="1812876"/>
          <a:ext cx="10515600" cy="46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645284-EE65-CC07-A988-46EBB88B4208}"/>
              </a:ext>
            </a:extLst>
          </p:cNvPr>
          <p:cNvSpPr txBox="1"/>
          <p:nvPr/>
        </p:nvSpPr>
        <p:spPr>
          <a:xfrm>
            <a:off x="1328767" y="386048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</a:rPr>
              <a:t>Mai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8E4BF-C164-CF74-E806-283C39E67785}"/>
              </a:ext>
            </a:extLst>
          </p:cNvPr>
          <p:cNvSpPr txBox="1"/>
          <p:nvPr/>
        </p:nvSpPr>
        <p:spPr>
          <a:xfrm>
            <a:off x="2918758" y="3853037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>
                <a:solidFill>
                  <a:schemeClr val="bg1"/>
                </a:solidFill>
              </a:rPr>
              <a:t>Oct.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91352-5D60-BF46-3FB5-ADEF32EC4A8F}"/>
              </a:ext>
            </a:extLst>
          </p:cNvPr>
          <p:cNvSpPr txBox="1"/>
          <p:nvPr/>
        </p:nvSpPr>
        <p:spPr>
          <a:xfrm>
            <a:off x="4508749" y="3855508"/>
            <a:ext cx="833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600" dirty="0" err="1">
                <a:solidFill>
                  <a:schemeClr val="bg1"/>
                </a:solidFill>
              </a:rPr>
              <a:t>Dec</a:t>
            </a:r>
            <a:r>
              <a:rPr lang="fr-BE" sz="16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fr-BE" sz="1600" dirty="0">
                <a:solidFill>
                  <a:schemeClr val="bg1"/>
                </a:solidFill>
              </a:rPr>
              <a:t>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D8D9-2278-0E85-53DE-E894885517A5}"/>
              </a:ext>
            </a:extLst>
          </p:cNvPr>
          <p:cNvSpPr txBox="1"/>
          <p:nvPr/>
        </p:nvSpPr>
        <p:spPr>
          <a:xfrm>
            <a:off x="5816100" y="3830400"/>
            <a:ext cx="1389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000" dirty="0">
                <a:solidFill>
                  <a:schemeClr val="bg1"/>
                </a:solidFill>
              </a:rPr>
              <a:t>10 juillet 2024</a:t>
            </a:r>
          </a:p>
        </p:txBody>
      </p:sp>
    </p:spTree>
    <p:extLst>
      <p:ext uri="{BB962C8B-B14F-4D97-AF65-F5344CB8AC3E}">
        <p14:creationId xmlns:p14="http://schemas.microsoft.com/office/powerpoint/2010/main" val="280382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7681E7A1-F3E3-1658-362E-28D809AD04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197" y="3743737"/>
            <a:ext cx="4008595" cy="2730088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7E6024-F822-586C-6DF2-88A45DD3ACE8}"/>
              </a:ext>
            </a:extLst>
          </p:cNvPr>
          <p:cNvCxnSpPr>
            <a:stCxn id="5" idx="3"/>
          </p:cNvCxnSpPr>
          <p:nvPr/>
        </p:nvCxnSpPr>
        <p:spPr>
          <a:xfrm>
            <a:off x="3652565" y="3082583"/>
            <a:ext cx="125112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978065-487E-58E8-C8A3-A9B84D181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Principaux changements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7D245-6F43-DDC8-E4EE-87C95C76F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19944"/>
            <a:ext cx="10515600" cy="1650455"/>
          </a:xfrm>
        </p:spPr>
        <p:txBody>
          <a:bodyPr/>
          <a:lstStyle/>
          <a:p>
            <a:r>
              <a:rPr lang="fr-BE" dirty="0"/>
              <a:t>Depuis le 10 juillet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8E1B4-755B-A373-9F0D-1F57C9A572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11</a:t>
            </a:fld>
            <a:endParaRPr lang="fr-B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6B67E-E9E1-888D-C044-88811419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34" y="2334766"/>
            <a:ext cx="3086531" cy="14956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FF7C06-B9C7-C4A2-4DED-0B21ABD24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683" y="1338018"/>
            <a:ext cx="6525049" cy="2090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218056-47ED-B321-037E-B1EA02B630F8}"/>
              </a:ext>
            </a:extLst>
          </p:cNvPr>
          <p:cNvCxnSpPr>
            <a:cxnSpLocks/>
            <a:stCxn id="5" idx="3"/>
            <a:endCxn id="29" idx="1"/>
          </p:cNvCxnSpPr>
          <p:nvPr/>
        </p:nvCxnSpPr>
        <p:spPr>
          <a:xfrm>
            <a:off x="3652565" y="3082583"/>
            <a:ext cx="1669632" cy="202619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 descr="Badge Cross with solid fill">
            <a:extLst>
              <a:ext uri="{FF2B5EF4-FFF2-40B4-BE49-F238E27FC236}">
                <a16:creationId xmlns:a16="http://schemas.microsoft.com/office/drawing/2014/main" id="{63610096-2B8A-5C7F-377D-C298775B5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26495" y="1244715"/>
            <a:ext cx="2277588" cy="2277588"/>
          </a:xfrm>
          <a:prstGeom prst="rect">
            <a:avLst/>
          </a:prstGeom>
        </p:spPr>
      </p:pic>
      <p:pic>
        <p:nvPicPr>
          <p:cNvPr id="23" name="Graphic 22" descr="Badge Tick1 with solid fill">
            <a:extLst>
              <a:ext uri="{FF2B5EF4-FFF2-40B4-BE49-F238E27FC236}">
                <a16:creationId xmlns:a16="http://schemas.microsoft.com/office/drawing/2014/main" id="{84C28269-C168-097B-2EAC-F1FDBF4395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26494" y="3837040"/>
            <a:ext cx="2163339" cy="2163339"/>
          </a:xfrm>
          <a:prstGeom prst="rect">
            <a:avLst/>
          </a:prstGeom>
        </p:spPr>
      </p:pic>
      <p:pic>
        <p:nvPicPr>
          <p:cNvPr id="27" name="Graphic 26" descr="Plugged Unplugged with solid fill">
            <a:extLst>
              <a:ext uri="{FF2B5EF4-FFF2-40B4-BE49-F238E27FC236}">
                <a16:creationId xmlns:a16="http://schemas.microsoft.com/office/drawing/2014/main" id="{5783EB56-5E9A-7FE7-2608-5B51B3E44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919541" y="3638482"/>
            <a:ext cx="914400" cy="914400"/>
          </a:xfrm>
          <a:prstGeom prst="rect">
            <a:avLst/>
          </a:prstGeom>
        </p:spPr>
      </p:pic>
      <p:pic>
        <p:nvPicPr>
          <p:cNvPr id="25" name="Graphic 24" descr="Scissors outline">
            <a:extLst>
              <a:ext uri="{FF2B5EF4-FFF2-40B4-BE49-F238E27FC236}">
                <a16:creationId xmlns:a16="http://schemas.microsoft.com/office/drawing/2014/main" id="{DB0358B4-4A02-75EF-B786-F399A12EC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19541" y="24721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4CBA7-D11F-CBBF-4B97-CE4E1D5D84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12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94627F-1163-B548-9334-54489F16B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1" y="970140"/>
            <a:ext cx="10532659" cy="52031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EF3B96-8663-9535-7C21-B6BB480F7F4F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Page d’accueil</a:t>
            </a:r>
          </a:p>
        </p:txBody>
      </p:sp>
      <p:pic>
        <p:nvPicPr>
          <p:cNvPr id="3" name="Graphic 2" descr="Right pointing backhand index with solid fill">
            <a:extLst>
              <a:ext uri="{FF2B5EF4-FFF2-40B4-BE49-F238E27FC236}">
                <a16:creationId xmlns:a16="http://schemas.microsoft.com/office/drawing/2014/main" id="{190CC2FD-E3CC-06BB-B0F7-E45A3BDB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93694" y="201603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FF66C4-F266-DE1E-DF0C-9D07ADD43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28" y="507813"/>
            <a:ext cx="10999692" cy="60620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BE559E-E49D-4003-0D60-8AD54F92FA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13</a:t>
            </a:fld>
            <a:endParaRPr lang="fr-B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F80932-7586-7472-D18B-C559246BDFDC}"/>
              </a:ext>
            </a:extLst>
          </p:cNvPr>
          <p:cNvSpPr txBox="1"/>
          <p:nvPr/>
        </p:nvSpPr>
        <p:spPr>
          <a:xfrm>
            <a:off x="1456765" y="4817664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Période, cause, commission paritaire, type de régime, nature intempérie, adresse chantier,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8A52E1-C64A-AB88-3C76-3A5C36A3F3B2}"/>
              </a:ext>
            </a:extLst>
          </p:cNvPr>
          <p:cNvSpPr txBox="1"/>
          <p:nvPr/>
        </p:nvSpPr>
        <p:spPr>
          <a:xfrm>
            <a:off x="1636058" y="5256933"/>
            <a:ext cx="9099177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Siège d’exploitation </a:t>
            </a:r>
            <a:r>
              <a:rPr lang="fr-BE" dirty="0">
                <a:sym typeface="Wingdings" panose="05000000000000000000" pitchFamily="2" charset="2"/>
              </a:rPr>
              <a:t> nouvelle source authentique</a:t>
            </a:r>
            <a:endParaRPr lang="fr-B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93D71B-D32A-A605-8B98-7248F2767209}"/>
              </a:ext>
            </a:extLst>
          </p:cNvPr>
          <p:cNvSpPr txBox="1"/>
          <p:nvPr/>
        </p:nvSpPr>
        <p:spPr>
          <a:xfrm>
            <a:off x="1878104" y="5712297"/>
            <a:ext cx="8857129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Travailleur(s) concerné(s) </a:t>
            </a:r>
            <a:r>
              <a:rPr lang="fr-BE" dirty="0">
                <a:sym typeface="Wingdings" panose="05000000000000000000" pitchFamily="2" charset="2"/>
              </a:rPr>
              <a:t> liste Dimona étendue à 2.000 travailleurs</a:t>
            </a:r>
            <a:endParaRPr lang="fr-B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F62E27-4A5C-832E-5228-EAB69E8412B2}"/>
              </a:ext>
            </a:extLst>
          </p:cNvPr>
          <p:cNvSpPr txBox="1"/>
          <p:nvPr/>
        </p:nvSpPr>
        <p:spPr>
          <a:xfrm>
            <a:off x="2290482" y="6167429"/>
            <a:ext cx="844475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Confirmer et envoyer la communication à l’ONEM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225162-C336-07AC-D7C1-21F62FDABFE5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Page de création d’une nouvelle communication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9C313-4DC1-E56E-9EE8-A79B0A0F9FD8}"/>
              </a:ext>
            </a:extLst>
          </p:cNvPr>
          <p:cNvSpPr txBox="1"/>
          <p:nvPr/>
        </p:nvSpPr>
        <p:spPr>
          <a:xfrm>
            <a:off x="1456765" y="1145703"/>
            <a:ext cx="9278470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Type + 1</a:t>
            </a:r>
            <a:r>
              <a:rPr lang="fr-BE" baseline="30000" dirty="0"/>
              <a:t>er</a:t>
            </a:r>
            <a:r>
              <a:rPr lang="fr-BE" dirty="0"/>
              <a:t> jour effectif</a:t>
            </a:r>
          </a:p>
        </p:txBody>
      </p:sp>
    </p:spTree>
    <p:extLst>
      <p:ext uri="{BB962C8B-B14F-4D97-AF65-F5344CB8AC3E}">
        <p14:creationId xmlns:p14="http://schemas.microsoft.com/office/powerpoint/2010/main" val="145901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517A0F-66BE-8417-EA42-6C2CB4B520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14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3518E-2A59-EC07-A73A-5171E1391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968351"/>
            <a:ext cx="10640014" cy="55072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8ED19D3-FDD2-59A3-BFD7-31019CA2FDD4}"/>
              </a:ext>
            </a:extLst>
          </p:cNvPr>
          <p:cNvSpPr txBox="1"/>
          <p:nvPr/>
        </p:nvSpPr>
        <p:spPr>
          <a:xfrm>
            <a:off x="170328" y="138481"/>
            <a:ext cx="1186927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chemeClr val="bg1"/>
                </a:solidFill>
                <a:latin typeface="Bradley Hand ITC" panose="03070402050302030203" pitchFamily="66" charset="0"/>
              </a:rPr>
              <a:t>Page (partielle) de consultation d’une communication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2B5949-3D5D-E385-0CE1-8C5D522E4F08}"/>
              </a:ext>
            </a:extLst>
          </p:cNvPr>
          <p:cNvSpPr txBox="1"/>
          <p:nvPr/>
        </p:nvSpPr>
        <p:spPr>
          <a:xfrm>
            <a:off x="8892988" y="3244334"/>
            <a:ext cx="2384611" cy="36933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b="1">
                <a:solidFill>
                  <a:schemeClr val="bg1"/>
                </a:solidFill>
                <a:latin typeface="Bradley Hand ITC" panose="03070402050302030203" pitchFamily="66" charset="0"/>
              </a:defRPr>
            </a:lvl1pPr>
          </a:lstStyle>
          <a:p>
            <a:r>
              <a:rPr lang="fr-BE" dirty="0"/>
              <a:t>Modifier ou supprimer</a:t>
            </a:r>
          </a:p>
        </p:txBody>
      </p:sp>
    </p:spTree>
    <p:extLst>
      <p:ext uri="{BB962C8B-B14F-4D97-AF65-F5344CB8AC3E}">
        <p14:creationId xmlns:p14="http://schemas.microsoft.com/office/powerpoint/2010/main" val="271828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8E9DB5-FD8B-4537-AA29-99C183992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quoi être attentif?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100506-D90F-C62B-1297-4A9EE7418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15</a:t>
            </a:fld>
            <a:endParaRPr lang="fr-BE" dirty="0"/>
          </a:p>
        </p:txBody>
      </p:sp>
      <p:pic>
        <p:nvPicPr>
          <p:cNvPr id="4" name="Graphic 3" descr="Glasses outline">
            <a:extLst>
              <a:ext uri="{FF2B5EF4-FFF2-40B4-BE49-F238E27FC236}">
                <a16:creationId xmlns:a16="http://schemas.microsoft.com/office/drawing/2014/main" id="{BB6B9D78-A074-3D94-8C6A-018C6BC9E0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22794" y="3429000"/>
            <a:ext cx="1546412" cy="154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725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Où se trouve le type « 1</a:t>
            </a:r>
            <a:r>
              <a:rPr lang="fr-BE" baseline="30000" dirty="0"/>
              <a:t>er</a:t>
            </a:r>
            <a:r>
              <a:rPr lang="fr-BE" dirty="0"/>
              <a:t> jour effectif »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Il apparaît après avoir sélectionné « Raison économique » ou « Accident technique »</a:t>
            </a:r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16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A75659-0823-2638-AD09-3BE95CC4D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169" y="2311496"/>
            <a:ext cx="7840768" cy="16993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E3F55E-A745-401D-81E9-E04013B3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487075"/>
            <a:ext cx="8160685" cy="1761050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590B90D5-964B-637C-4D25-444A94F5B3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986738" y="3704724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F26EE919-7E57-3244-3011-F72BE4AC91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3089564" y="5973502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CA19968C-E25C-BB9D-0A3D-50F23CE74C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98886" y="2451847"/>
            <a:ext cx="914400" cy="914400"/>
          </a:xfrm>
          <a:prstGeom prst="rect">
            <a:avLst/>
          </a:prstGeom>
        </p:spPr>
      </p:pic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4E9A6502-3446-0B38-4DEC-B4D40DF77D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4461342" y="5180000"/>
            <a:ext cx="914400" cy="914400"/>
          </a:xfrm>
          <a:prstGeom prst="rect">
            <a:avLst/>
          </a:prstGeom>
        </p:spPr>
      </p:pic>
      <p:sp>
        <p:nvSpPr>
          <p:cNvPr id="15" name="Star: 8 Points 14">
            <a:extLst>
              <a:ext uri="{FF2B5EF4-FFF2-40B4-BE49-F238E27FC236}">
                <a16:creationId xmlns:a16="http://schemas.microsoft.com/office/drawing/2014/main" id="{2EC01515-4B04-89C5-7BA2-8E5B9379601E}"/>
              </a:ext>
            </a:extLst>
          </p:cNvPr>
          <p:cNvSpPr/>
          <p:nvPr/>
        </p:nvSpPr>
        <p:spPr>
          <a:xfrm>
            <a:off x="4099904" y="3723351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6" name="Star: 8 Points 15">
            <a:extLst>
              <a:ext uri="{FF2B5EF4-FFF2-40B4-BE49-F238E27FC236}">
                <a16:creationId xmlns:a16="http://schemas.microsoft.com/office/drawing/2014/main" id="{D696BB7E-56F3-E82E-46DE-38F78C601E8F}"/>
              </a:ext>
            </a:extLst>
          </p:cNvPr>
          <p:cNvSpPr/>
          <p:nvPr/>
        </p:nvSpPr>
        <p:spPr>
          <a:xfrm>
            <a:off x="5363226" y="3723351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  <p:sp>
        <p:nvSpPr>
          <p:cNvPr id="17" name="Star: 8 Points 16">
            <a:extLst>
              <a:ext uri="{FF2B5EF4-FFF2-40B4-BE49-F238E27FC236}">
                <a16:creationId xmlns:a16="http://schemas.microsoft.com/office/drawing/2014/main" id="{4D8D9229-586F-3828-CC19-D4B68101C54F}"/>
              </a:ext>
            </a:extLst>
          </p:cNvPr>
          <p:cNvSpPr/>
          <p:nvPr/>
        </p:nvSpPr>
        <p:spPr>
          <a:xfrm>
            <a:off x="1061626" y="5996719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1</a:t>
            </a:r>
          </a:p>
        </p:txBody>
      </p:sp>
      <p:sp>
        <p:nvSpPr>
          <p:cNvPr id="18" name="Star: 8 Points 17">
            <a:extLst>
              <a:ext uri="{FF2B5EF4-FFF2-40B4-BE49-F238E27FC236}">
                <a16:creationId xmlns:a16="http://schemas.microsoft.com/office/drawing/2014/main" id="{727DF6C2-0CCE-8535-EE2A-22BFF320FCB8}"/>
              </a:ext>
            </a:extLst>
          </p:cNvPr>
          <p:cNvSpPr/>
          <p:nvPr/>
        </p:nvSpPr>
        <p:spPr>
          <a:xfrm>
            <a:off x="2595160" y="5996719"/>
            <a:ext cx="526294" cy="477106"/>
          </a:xfrm>
          <a:prstGeom prst="star8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85484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Siège d’exploitation pas repris dans la liste ou adresse incorrecte 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17</a:t>
            </a:fld>
            <a:endParaRPr lang="fr-BE" dirty="0"/>
          </a:p>
        </p:txBody>
      </p:sp>
      <p:pic>
        <p:nvPicPr>
          <p:cNvPr id="8" name="Picture 7">
            <a:hlinkClick r:id="rId2"/>
            <a:extLst>
              <a:ext uri="{FF2B5EF4-FFF2-40B4-BE49-F238E27FC236}">
                <a16:creationId xmlns:a16="http://schemas.microsoft.com/office/drawing/2014/main" id="{415EB910-6169-8722-9494-A7015257B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4847" y="1320577"/>
            <a:ext cx="3537324" cy="148015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6062F85-ECE9-BA6E-DBE7-3021136D5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Les informations proviennent de la Banque-Carrefour des Entreprises</a:t>
            </a:r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r>
              <a:rPr lang="fr-BE" sz="2000" dirty="0"/>
              <a:t>Vérifier proactivement que les informations dans </a:t>
            </a:r>
            <a:r>
              <a:rPr lang="fr-BE" sz="2000" dirty="0">
                <a:hlinkClick r:id="rId2"/>
              </a:rPr>
              <a:t>My Enterprise</a:t>
            </a:r>
            <a:r>
              <a:rPr lang="fr-BE" sz="2000" dirty="0"/>
              <a:t>  sont complètes et correctes </a:t>
            </a:r>
          </a:p>
          <a:p>
            <a:pPr lvl="1"/>
            <a:r>
              <a:rPr lang="fr-BE" sz="2000" dirty="0"/>
              <a:t>Adapter au besoin dans </a:t>
            </a:r>
            <a:r>
              <a:rPr lang="fr-BE" sz="2000" dirty="0">
                <a:hlinkClick r:id="rId2"/>
              </a:rPr>
              <a:t>My Enterprise</a:t>
            </a:r>
            <a:r>
              <a:rPr lang="fr-BE" sz="2000" dirty="0"/>
              <a:t> </a:t>
            </a:r>
          </a:p>
          <a:p>
            <a:pPr lvl="1"/>
            <a:r>
              <a:rPr lang="fr-BE" sz="2000" dirty="0"/>
              <a:t>(Bientôt disponible) Pour rafraichir les données dans le service en ligne Chômage temporaire, utiliser le bouton « Rafraichir la liste »</a:t>
            </a:r>
          </a:p>
          <a:p>
            <a:endParaRPr lang="fr-BE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7DD66A-8DC9-DD2B-A17E-A0FC2E9274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7694" y="4435251"/>
            <a:ext cx="4117218" cy="1480157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056C75A8-FE5D-91EE-2165-4720158A1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6034904" y="471812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3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18</a:t>
            </a:fld>
            <a:endParaRPr lang="fr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Travailleur(s) sans Dimona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642359"/>
            <a:ext cx="5508812" cy="4680000"/>
          </a:xfrm>
        </p:spPr>
        <p:txBody>
          <a:bodyPr>
            <a:normAutofit fontScale="85000" lnSpcReduction="20000"/>
          </a:bodyPr>
          <a:lstStyle/>
          <a:p>
            <a:r>
              <a:rPr lang="fr-BE" dirty="0"/>
              <a:t>« Les travailleurs doivent être couverts par une Dimona »</a:t>
            </a:r>
          </a:p>
          <a:p>
            <a:pPr lvl="1"/>
            <a:r>
              <a:rPr lang="fr-BE" dirty="0"/>
              <a:t>Option « Accéder à la liste Dimona » </a:t>
            </a:r>
          </a:p>
          <a:p>
            <a:pPr marL="361950" lvl="1" indent="0">
              <a:buNone/>
            </a:pPr>
            <a:r>
              <a:rPr lang="fr-BE" dirty="0"/>
              <a:t>     (entreprises &lt; 2.000 travailleurs)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Ajouter le travailleur dans le </a:t>
            </a:r>
            <a:r>
              <a:rPr lang="fr-BE" dirty="0">
                <a:hlinkClick r:id="rId2"/>
              </a:rPr>
              <a:t>service en ligne Dimona</a:t>
            </a:r>
            <a:endParaRPr lang="fr-BE" dirty="0"/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Appuyer sur « Rafraichir la liste »</a:t>
            </a:r>
          </a:p>
          <a:p>
            <a:pPr lvl="1"/>
            <a:endParaRPr lang="fr-BE" dirty="0"/>
          </a:p>
          <a:p>
            <a:pPr lvl="1"/>
            <a:r>
              <a:rPr lang="fr-BE" dirty="0"/>
              <a:t>Option « Importer un document » 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La </a:t>
            </a:r>
            <a:r>
              <a:rPr lang="fr-BE" u="sng" dirty="0"/>
              <a:t>nature de l’erreur </a:t>
            </a:r>
            <a:r>
              <a:rPr lang="fr-BE" dirty="0"/>
              <a:t>est fournie dans un fichier Excel (voir zone rouge)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Ajouter le travailleur dans le </a:t>
            </a:r>
            <a:r>
              <a:rPr lang="fr-BE" dirty="0">
                <a:hlinkClick r:id="rId2"/>
              </a:rPr>
              <a:t>service en ligne Dimona</a:t>
            </a:r>
            <a:r>
              <a:rPr lang="fr-BE" dirty="0"/>
              <a:t>  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Supprimer la liste Excel importée &amp; la recharger </a:t>
            </a:r>
            <a:r>
              <a:rPr lang="fr-BE"/>
              <a:t>à nouveau</a:t>
            </a:r>
            <a:endParaRPr lang="fr-BE" dirty="0"/>
          </a:p>
          <a:p>
            <a:pPr lvl="1"/>
            <a:endParaRPr lang="fr-BE" dirty="0"/>
          </a:p>
          <a:p>
            <a:pPr lvl="1"/>
            <a:r>
              <a:rPr lang="fr-BE" dirty="0"/>
              <a:t>Option manuelle (entreprises &gt; 2.000 travailleurs)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Ajouter le travailleur dans le </a:t>
            </a:r>
            <a:r>
              <a:rPr lang="fr-BE" dirty="0">
                <a:hlinkClick r:id="rId2"/>
              </a:rPr>
              <a:t>service en ligne Dimona</a:t>
            </a:r>
            <a:r>
              <a:rPr lang="fr-BE" dirty="0"/>
              <a:t>  </a:t>
            </a:r>
          </a:p>
          <a:p>
            <a:pPr marL="1089026" lvl="2" indent="-457200">
              <a:buFont typeface="+mj-lt"/>
              <a:buAutoNum type="arabicPeriod"/>
            </a:pPr>
            <a:r>
              <a:rPr lang="fr-BE" dirty="0"/>
              <a:t>Encoder à nouveau le travailleur</a:t>
            </a:r>
          </a:p>
          <a:p>
            <a:pPr marL="1265238" lvl="2" indent="-457200">
              <a:buFont typeface="+mj-lt"/>
              <a:buAutoNum type="arabicPeriod"/>
            </a:pPr>
            <a:endParaRPr lang="fr-BE" sz="2100" dirty="0"/>
          </a:p>
          <a:p>
            <a:pPr lvl="2"/>
            <a:endParaRPr lang="fr-BE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4EC7256-9F06-2B18-D42D-4E73404A1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478" y="1210664"/>
            <a:ext cx="3493131" cy="19810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BCC496-91C8-EB84-5AE2-5CC2170887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584" y="3666241"/>
            <a:ext cx="4780591" cy="3045896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84BEF541-EAA5-5443-3EA0-88E729B4A0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10109861" y="1986148"/>
            <a:ext cx="914400" cy="914400"/>
          </a:xfrm>
          <a:prstGeom prst="rect">
            <a:avLst/>
          </a:prstGeom>
        </p:spPr>
      </p:pic>
      <p:pic>
        <p:nvPicPr>
          <p:cNvPr id="6" name="Graphic 5" descr="Right pointing backhand index with solid fill">
            <a:extLst>
              <a:ext uri="{FF2B5EF4-FFF2-40B4-BE49-F238E27FC236}">
                <a16:creationId xmlns:a16="http://schemas.microsoft.com/office/drawing/2014/main" id="{3A2511A3-907F-113D-8250-9A00DD7997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509964" y="4606476"/>
            <a:ext cx="914400" cy="914400"/>
          </a:xfrm>
          <a:prstGeom prst="rect">
            <a:avLst/>
          </a:prstGeom>
        </p:spPr>
      </p:pic>
      <p:pic>
        <p:nvPicPr>
          <p:cNvPr id="8" name="Graphic 7" descr="Right pointing backhand index with solid fill">
            <a:extLst>
              <a:ext uri="{FF2B5EF4-FFF2-40B4-BE49-F238E27FC236}">
                <a16:creationId xmlns:a16="http://schemas.microsoft.com/office/drawing/2014/main" id="{E7BF62DF-6FDC-8689-EF4A-B5C7EAEA5D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850870" y="546329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70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D3FF09C-8527-1898-FE9C-552B0323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93" y="2298842"/>
            <a:ext cx="6515388" cy="2260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21FD4B4-8AC9-B15F-D2A7-A80055D16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Message « Double communication » pour un travailleur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1078C-22BE-28D7-2665-9175AC44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2999"/>
            <a:ext cx="10515600" cy="5381176"/>
          </a:xfrm>
        </p:spPr>
        <p:txBody>
          <a:bodyPr>
            <a:normAutofit lnSpcReduction="10000"/>
          </a:bodyPr>
          <a:lstStyle/>
          <a:p>
            <a:r>
              <a:rPr lang="fr-BE" dirty="0"/>
              <a:t>Une autre communication de Chômage temporaire existe déjà pour ce travailleur pour la même période (1</a:t>
            </a:r>
            <a:r>
              <a:rPr lang="fr-BE" baseline="30000" dirty="0"/>
              <a:t>er</a:t>
            </a:r>
            <a:r>
              <a:rPr lang="fr-BE" dirty="0"/>
              <a:t> jour effectif, intempéries)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r>
              <a:rPr lang="fr-BE" dirty="0"/>
              <a:t>2 solutions possibles</a:t>
            </a:r>
          </a:p>
          <a:p>
            <a:pPr lvl="1"/>
            <a:r>
              <a:rPr lang="fr-BE" dirty="0"/>
              <a:t>Communication précédente encore modifiable ? supprimer le travailleur concerné par cette double communication </a:t>
            </a:r>
          </a:p>
          <a:p>
            <a:pPr lvl="1"/>
            <a:r>
              <a:rPr lang="fr-BE" dirty="0"/>
              <a:t>Sinon : ne pas inclure ce travailleur dans la nouvelle communication ou adapter la période</a:t>
            </a:r>
          </a:p>
          <a:p>
            <a:pPr lvl="2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FF7C21-93F6-3B24-ACD7-2A14CEFEFD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19</a:t>
            </a:fld>
            <a:endParaRPr lang="fr-BE" dirty="0"/>
          </a:p>
        </p:txBody>
      </p:sp>
      <p:pic>
        <p:nvPicPr>
          <p:cNvPr id="14" name="Graphic 13" descr="Right pointing backhand index with solid fill">
            <a:extLst>
              <a:ext uri="{FF2B5EF4-FFF2-40B4-BE49-F238E27FC236}">
                <a16:creationId xmlns:a16="http://schemas.microsoft.com/office/drawing/2014/main" id="{E24DB3A7-8160-0E82-30EA-3520A8B3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4466106" y="3660953"/>
            <a:ext cx="765268" cy="7652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BFF173-CF83-FC0D-B3E8-550BB9D57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5165" y="2601596"/>
            <a:ext cx="4683082" cy="1059356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F8C44262-8986-6A34-8768-7F5314F71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9204072" y="3422719"/>
            <a:ext cx="765268" cy="7652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47658A-BFA3-488C-A66F-D5233E450836}"/>
              </a:ext>
            </a:extLst>
          </p:cNvPr>
          <p:cNvSpPr txBox="1"/>
          <p:nvPr/>
        </p:nvSpPr>
        <p:spPr>
          <a:xfrm>
            <a:off x="1661789" y="4426221"/>
            <a:ext cx="4254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Option « Accéder à la liste Dimona »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BC1CB0-2BA5-601E-45AB-321E1B9E6E1D}"/>
              </a:ext>
            </a:extLst>
          </p:cNvPr>
          <p:cNvSpPr txBox="1"/>
          <p:nvPr/>
        </p:nvSpPr>
        <p:spPr>
          <a:xfrm>
            <a:off x="7909187" y="4149222"/>
            <a:ext cx="344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Option « Importer un document » </a:t>
            </a:r>
          </a:p>
        </p:txBody>
      </p:sp>
    </p:spTree>
    <p:extLst>
      <p:ext uri="{BB962C8B-B14F-4D97-AF65-F5344CB8AC3E}">
        <p14:creationId xmlns:p14="http://schemas.microsoft.com/office/powerpoint/2010/main" val="95410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CE9C83-C7EF-4971-8C26-671978E57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981659"/>
            <a:ext cx="9144000" cy="1834941"/>
          </a:xfrm>
        </p:spPr>
        <p:txBody>
          <a:bodyPr>
            <a:normAutofit fontScale="90000"/>
          </a:bodyPr>
          <a:lstStyle/>
          <a:p>
            <a:r>
              <a:rPr lang="fr-BE" dirty="0"/>
              <a:t>Webinaire</a:t>
            </a:r>
            <a:br>
              <a:rPr lang="fr-BE" dirty="0"/>
            </a:br>
            <a:r>
              <a:rPr lang="fr-BE" dirty="0"/>
              <a:t>Modernisation du service en ligne « Chômage temporaire »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FBDE1ED-5B47-4357-8F35-17EDEF6445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10 juillet &amp; 11 septembre 2024</a:t>
            </a:r>
          </a:p>
        </p:txBody>
      </p:sp>
    </p:spTree>
    <p:extLst>
      <p:ext uri="{BB962C8B-B14F-4D97-AF65-F5344CB8AC3E}">
        <p14:creationId xmlns:p14="http://schemas.microsoft.com/office/powerpoint/2010/main" val="3251767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3FEE73F-D68A-33F0-2DFC-7351D7E1F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7958" y="1849974"/>
            <a:ext cx="5632565" cy="36431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706B26-395B-52DF-88EE-B92C97C26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Intérimaire(s)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D01D8-85C9-9E84-8345-EB3126E8A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4888"/>
            <a:ext cx="10515600" cy="5573794"/>
          </a:xfrm>
        </p:spPr>
        <p:txBody>
          <a:bodyPr>
            <a:normAutofit/>
          </a:bodyPr>
          <a:lstStyle/>
          <a:p>
            <a:r>
              <a:rPr lang="fr-BE" sz="2000" dirty="0"/>
              <a:t>La communication de chômage temporaire est effectuée par la société d’</a:t>
            </a:r>
            <a:r>
              <a:rPr lang="fr-BE" sz="2000" dirty="0" err="1"/>
              <a:t>interim</a:t>
            </a:r>
            <a:r>
              <a:rPr lang="fr-BE" sz="2000" dirty="0"/>
              <a:t> (= employeur)</a:t>
            </a:r>
          </a:p>
          <a:p>
            <a:pPr marL="271463" lvl="1" indent="0">
              <a:buNone/>
            </a:pPr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endParaRPr lang="fr-BE" sz="2000" dirty="0"/>
          </a:p>
          <a:p>
            <a:pPr lvl="1"/>
            <a:r>
              <a:rPr lang="fr-BE" sz="2000" dirty="0"/>
              <a:t>Les règles (délais, type de régime, etc.) applicables sont </a:t>
            </a:r>
            <a:r>
              <a:rPr lang="fr-BE" sz="2000" b="1" dirty="0"/>
              <a:t>celles de la commission paritaire du client</a:t>
            </a:r>
          </a:p>
          <a:p>
            <a:pPr lvl="1"/>
            <a:r>
              <a:rPr lang="fr-BE" sz="2000" b="1" dirty="0"/>
              <a:t>Le service en ligne sera prochainement modifié pour améliorer l’ergonomie de ce type de cas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66776-076D-C1DD-982C-13DB90FCD2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20</a:t>
            </a:fld>
            <a:endParaRPr lang="fr-BE" dirty="0"/>
          </a:p>
        </p:txBody>
      </p:sp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B20AC38-E0B4-335B-E52B-EDF6120C8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1531" y="2223046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2A7E810E-BFD9-B503-7F92-712DC7CACB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0404" y="331522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9B1CCD7-5716-F9DE-2286-9977D10DDB93}"/>
              </a:ext>
            </a:extLst>
          </p:cNvPr>
          <p:cNvSpPr txBox="1"/>
          <p:nvPr/>
        </p:nvSpPr>
        <p:spPr>
          <a:xfrm>
            <a:off x="8731687" y="3524279"/>
            <a:ext cx="299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Indiquez ici le nom, n° d’entreprise (BCE) et CP du client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F597B9-864F-F6D5-379A-DB8CCA6FD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6105" y="2160528"/>
            <a:ext cx="4307939" cy="1411337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ED46D732-183B-64F9-AD2C-C02D894F5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1705" y="2408996"/>
            <a:ext cx="914400" cy="9144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8EDE652-5038-21CF-9A8C-58DD02396E86}"/>
              </a:ext>
            </a:extLst>
          </p:cNvPr>
          <p:cNvSpPr txBox="1"/>
          <p:nvPr/>
        </p:nvSpPr>
        <p:spPr>
          <a:xfrm>
            <a:off x="1221489" y="3591212"/>
            <a:ext cx="3886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Indiquez ici la CP du bureau d’</a:t>
            </a:r>
            <a:r>
              <a:rPr lang="fr-BE" b="1" dirty="0" err="1">
                <a:solidFill>
                  <a:srgbClr val="00B050"/>
                </a:solidFill>
                <a:latin typeface="Bradley Hand ITC" panose="03070402050302030203" pitchFamily="66" charset="0"/>
              </a:rPr>
              <a:t>interim</a:t>
            </a:r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 (bientôt plus nécessaire)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1BF7D-BD3F-F468-28E8-C256DAF6074E}"/>
              </a:ext>
            </a:extLst>
          </p:cNvPr>
          <p:cNvSpPr txBox="1"/>
          <p:nvPr/>
        </p:nvSpPr>
        <p:spPr>
          <a:xfrm>
            <a:off x="1853149" y="2588452"/>
            <a:ext cx="122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322.00</a:t>
            </a:r>
          </a:p>
        </p:txBody>
      </p:sp>
    </p:spTree>
    <p:extLst>
      <p:ext uri="{BB962C8B-B14F-4D97-AF65-F5344CB8AC3E}">
        <p14:creationId xmlns:p14="http://schemas.microsoft.com/office/powerpoint/2010/main" val="205184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AD8014-284F-0468-7466-46491AC05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1179" y="2292411"/>
            <a:ext cx="4629796" cy="2324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Complications engendrées (selon type)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000" dirty="0"/>
              <a:t>Expliquez en quelques mots pourquoi du chômage temporaire est indispensable</a:t>
            </a:r>
          </a:p>
          <a:p>
            <a:pPr lvl="1"/>
            <a:endParaRPr lang="fr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21</a:t>
            </a:fld>
            <a:endParaRPr lang="fr-B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ABCD0D-3DDC-4444-5BB5-63AA61F666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53" y="2292411"/>
            <a:ext cx="4726825" cy="3075189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9063495-C525-1A8A-93D7-09564C76BEE3}"/>
              </a:ext>
            </a:extLst>
          </p:cNvPr>
          <p:cNvCxnSpPr/>
          <p:nvPr/>
        </p:nvCxnSpPr>
        <p:spPr>
          <a:xfrm flipV="1">
            <a:off x="1084124" y="4388462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A2EAD84-4741-2691-B910-00AF459B54F4}"/>
              </a:ext>
            </a:extLst>
          </p:cNvPr>
          <p:cNvSpPr txBox="1"/>
          <p:nvPr/>
        </p:nvSpPr>
        <p:spPr>
          <a:xfrm>
            <a:off x="2290211" y="4222072"/>
            <a:ext cx="3178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Destruction du bâtiment annexe où nous produisons le matériau ABC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7B49BF-35A2-41EE-1E93-BFE6C82FCF7D}"/>
              </a:ext>
            </a:extLst>
          </p:cNvPr>
          <p:cNvCxnSpPr>
            <a:cxnSpLocks/>
          </p:cNvCxnSpPr>
          <p:nvPr/>
        </p:nvCxnSpPr>
        <p:spPr>
          <a:xfrm flipH="1" flipV="1">
            <a:off x="1084124" y="4388462"/>
            <a:ext cx="238125" cy="295275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88D63E4-5D75-F488-7CE9-A09C1C9AC0B7}"/>
              </a:ext>
            </a:extLst>
          </p:cNvPr>
          <p:cNvSpPr txBox="1"/>
          <p:nvPr/>
        </p:nvSpPr>
        <p:spPr>
          <a:xfrm>
            <a:off x="5980710" y="3518872"/>
            <a:ext cx="4340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La machine XYZ découpe les planches utilisées dans l’assemblage des meubles. Sans elle, toute la chaine est à l’arrêt</a:t>
            </a:r>
          </a:p>
        </p:txBody>
      </p:sp>
    </p:spTree>
    <p:extLst>
      <p:ext uri="{BB962C8B-B14F-4D97-AF65-F5344CB8AC3E}">
        <p14:creationId xmlns:p14="http://schemas.microsoft.com/office/powerpoint/2010/main" val="151877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9370A9-C39B-5B00-B5E9-B7F85CCEB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14" y="2088580"/>
            <a:ext cx="4976723" cy="44802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Adresse du chantier (intempérie)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sz="2200" dirty="0"/>
              <a:t>Soyez précis du 1</a:t>
            </a:r>
            <a:r>
              <a:rPr lang="fr-BE" sz="2200" baseline="30000" dirty="0"/>
              <a:t>er</a:t>
            </a:r>
            <a:r>
              <a:rPr lang="fr-BE" sz="2200" dirty="0"/>
              <a:t> coup !</a:t>
            </a:r>
          </a:p>
          <a:p>
            <a:r>
              <a:rPr lang="fr-BE" sz="2200" dirty="0"/>
              <a:t>Au besoin, communiquez des points de repères </a:t>
            </a:r>
          </a:p>
          <a:p>
            <a:pPr lvl="1"/>
            <a:endParaRPr lang="fr-BE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22</a:t>
            </a:fld>
            <a:endParaRPr lang="fr-B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D873C0-24CF-5BCE-7056-893015CAC07D}"/>
              </a:ext>
            </a:extLst>
          </p:cNvPr>
          <p:cNvSpPr txBox="1"/>
          <p:nvPr/>
        </p:nvSpPr>
        <p:spPr>
          <a:xfrm>
            <a:off x="7078042" y="5431713"/>
            <a:ext cx="3845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Immeuble en construction (briques rouges), en face du n° 80</a:t>
            </a:r>
          </a:p>
        </p:txBody>
      </p:sp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8D1A5883-5F58-481E-272B-3F419BA414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2792" y="4910400"/>
            <a:ext cx="914400" cy="914400"/>
          </a:xfrm>
          <a:prstGeom prst="rect">
            <a:avLst/>
          </a:prstGeom>
        </p:spPr>
      </p:pic>
      <p:pic>
        <p:nvPicPr>
          <p:cNvPr id="10" name="Graphic 9" descr="Right pointing backhand index with solid fill">
            <a:extLst>
              <a:ext uri="{FF2B5EF4-FFF2-40B4-BE49-F238E27FC236}">
                <a16:creationId xmlns:a16="http://schemas.microsoft.com/office/drawing/2014/main" id="{D4D02063-DDDD-C95D-A392-0ED6B2EC9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418120" y="251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4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AD4F82-5A3C-D94F-93C9-8F4FEC7450F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23</a:t>
            </a:fld>
            <a:endParaRPr lang="fr-BE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FF24F0-E938-D0DF-A1F8-2007BED60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Preuves de la force majeure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784BF-33D0-6B98-A498-46721867F98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38200" y="1508400"/>
            <a:ext cx="10340788" cy="4680000"/>
          </a:xfrm>
        </p:spPr>
        <p:txBody>
          <a:bodyPr>
            <a:normAutofit/>
          </a:bodyPr>
          <a:lstStyle/>
          <a:p>
            <a:pPr lvl="1"/>
            <a:r>
              <a:rPr lang="fr-BE" sz="2000" dirty="0"/>
              <a:t>A communiquer </a:t>
            </a:r>
            <a:r>
              <a:rPr lang="fr-BE" sz="2000" dirty="0">
                <a:sym typeface="Wingdings" panose="05000000000000000000" pitchFamily="2" charset="2"/>
              </a:rPr>
              <a:t>uniquement </a:t>
            </a:r>
            <a:r>
              <a:rPr lang="fr-BE" sz="2000" dirty="0"/>
              <a:t>via le service en ligne (plus par email)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36FC10-A097-95CC-6C0C-EA37CDD96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962" y="2382233"/>
            <a:ext cx="5736537" cy="2700753"/>
          </a:xfrm>
          <a:prstGeom prst="rect">
            <a:avLst/>
          </a:prstGeom>
        </p:spPr>
      </p:pic>
      <p:pic>
        <p:nvPicPr>
          <p:cNvPr id="8" name="Graphic 7" descr="Email outline">
            <a:extLst>
              <a:ext uri="{FF2B5EF4-FFF2-40B4-BE49-F238E27FC236}">
                <a16:creationId xmlns:a16="http://schemas.microsoft.com/office/drawing/2014/main" id="{8F0939D0-C964-8BC1-0390-E6E3C4C21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2282" y="3043517"/>
            <a:ext cx="1730188" cy="17301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CBE7CF2-ED49-6A72-5AC8-0207ECBCB06B}"/>
              </a:ext>
            </a:extLst>
          </p:cNvPr>
          <p:cNvCxnSpPr/>
          <p:nvPr/>
        </p:nvCxnSpPr>
        <p:spPr>
          <a:xfrm>
            <a:off x="1452282" y="3227294"/>
            <a:ext cx="1927412" cy="1658470"/>
          </a:xfrm>
          <a:prstGeom prst="line">
            <a:avLst/>
          </a:prstGeom>
          <a:ln w="57150">
            <a:prstDash val="sysDash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AA03467-B383-5341-D815-E965360F5BA9}"/>
              </a:ext>
            </a:extLst>
          </p:cNvPr>
          <p:cNvCxnSpPr>
            <a:cxnSpLocks/>
          </p:cNvCxnSpPr>
          <p:nvPr/>
        </p:nvCxnSpPr>
        <p:spPr>
          <a:xfrm flipV="1">
            <a:off x="1230793" y="3303494"/>
            <a:ext cx="2061882" cy="1506070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86488D5-1233-0BBE-F341-BD8D7B07BD2C}"/>
              </a:ext>
            </a:extLst>
          </p:cNvPr>
          <p:cNvSpPr txBox="1"/>
          <p:nvPr/>
        </p:nvSpPr>
        <p:spPr>
          <a:xfrm>
            <a:off x="5368340" y="4989361"/>
            <a:ext cx="5319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Déposez vos documents de preuve via le service en ligne</a:t>
            </a:r>
          </a:p>
        </p:txBody>
      </p:sp>
    </p:spTree>
    <p:extLst>
      <p:ext uri="{BB962C8B-B14F-4D97-AF65-F5344CB8AC3E}">
        <p14:creationId xmlns:p14="http://schemas.microsoft.com/office/powerpoint/2010/main" val="4063573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1831-1D9A-AE7C-02F1-93FF8998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quoi devez-vous être attentif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86103-BF9D-CA4A-4E8C-EF22D2004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Modifier une communication</a:t>
            </a:r>
          </a:p>
          <a:p>
            <a:pPr lvl="1"/>
            <a:r>
              <a:rPr lang="fr-BE" dirty="0"/>
              <a:t>Délai de modification affiché</a:t>
            </a:r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endParaRPr lang="fr-BE" dirty="0"/>
          </a:p>
          <a:p>
            <a:pPr lvl="1"/>
            <a:r>
              <a:rPr lang="fr-BE" dirty="0"/>
              <a:t>Après envoi de la communication, seuls certains champs peuvent être modifiés</a:t>
            </a:r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C822F-29D1-E47C-9C84-93E98EAB9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24</a:t>
            </a:fld>
            <a:endParaRPr lang="fr-B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60B683-D76E-624D-4D9F-2517E689B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120" y="1490400"/>
            <a:ext cx="3867690" cy="1247949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0E6C8EEC-C4DC-1D3E-761A-B1AEEE193A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00271"/>
              </p:ext>
            </p:extLst>
          </p:nvPr>
        </p:nvGraphicFramePr>
        <p:xfrm>
          <a:off x="2088775" y="3993885"/>
          <a:ext cx="763793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8965">
                  <a:extLst>
                    <a:ext uri="{9D8B030D-6E8A-4147-A177-3AD203B41FA5}">
                      <a16:colId xmlns:a16="http://schemas.microsoft.com/office/drawing/2014/main" val="1818721029"/>
                    </a:ext>
                  </a:extLst>
                </a:gridCol>
                <a:gridCol w="3818965">
                  <a:extLst>
                    <a:ext uri="{9D8B030D-6E8A-4147-A177-3AD203B41FA5}">
                      <a16:colId xmlns:a16="http://schemas.microsoft.com/office/drawing/2014/main" val="32404169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Modifiables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Non modifiables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5894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Retirer un travailleur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Ajouter un travailleur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58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Complications engendrées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Adresse de chantier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04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/>
                        <a:t>Raccourcir la date de fin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Date de début d’un 1</a:t>
                      </a:r>
                      <a:r>
                        <a:rPr lang="fr-BE" sz="1600" baseline="30000" dirty="0"/>
                        <a:t>er</a:t>
                      </a:r>
                      <a:r>
                        <a:rPr lang="fr-BE" sz="1600" dirty="0"/>
                        <a:t> jour effectif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82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>
                          <a:solidFill>
                            <a:schemeClr val="tx1"/>
                          </a:solidFill>
                        </a:rPr>
                        <a:t>Ajouter preuves d’une force majeure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/>
                        <a:t>Supprimer une preuve d’une force majeure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5093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/>
                        <a:t>(…)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600" dirty="0"/>
                        <a:t>(…)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621803"/>
                  </a:ext>
                </a:extLst>
              </a:tr>
            </a:tbl>
          </a:graphicData>
        </a:graphic>
      </p:graphicFrame>
      <p:pic>
        <p:nvPicPr>
          <p:cNvPr id="9" name="Graphic 8" descr="Right pointing backhand index with solid fill">
            <a:extLst>
              <a:ext uri="{FF2B5EF4-FFF2-40B4-BE49-F238E27FC236}">
                <a16:creationId xmlns:a16="http://schemas.microsoft.com/office/drawing/2014/main" id="{9CC3DFAF-7900-9206-B2DF-C775530C9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068497" y="2434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35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ABCE9-51DE-A6AF-B0BF-17B927B73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Deux cas particuliers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7C7E0-F809-3F89-3742-908D6D089D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25</a:t>
            </a:fld>
            <a:endParaRPr lang="fr-BE" dirty="0"/>
          </a:p>
        </p:txBody>
      </p:sp>
      <p:pic>
        <p:nvPicPr>
          <p:cNvPr id="4" name="Graphic 3" descr="Badge outline">
            <a:extLst>
              <a:ext uri="{FF2B5EF4-FFF2-40B4-BE49-F238E27FC236}">
                <a16:creationId xmlns:a16="http://schemas.microsoft.com/office/drawing/2014/main" id="{44D86B96-F86A-9CAA-82C9-CDA5A5A21D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2248" y="3837891"/>
            <a:ext cx="1117140" cy="111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940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7141AE8-B4A0-ABC1-B3FB-25DD8FF36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469" y="2088121"/>
            <a:ext cx="11008659" cy="21448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2FD3AA-DA2F-26E7-2DC8-3B6EAFA4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/>
              <a:t>1) Où consulter les communications introduites via l’ancien service en ligne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E05BB3-654C-0D33-C352-2CC0727312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BE" dirty="0"/>
              <a:t>Consultables jusqu’à 6 mois dans l’ancien service en ligne via ce bouton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Modifier ? aussi dans l’ancien service en ligne, selon délais en vigueur</a:t>
            </a:r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endParaRPr lang="fr-BE" dirty="0"/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0CEA9-44E6-FE9C-0BD3-82DB9D851B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26</a:t>
            </a:fld>
            <a:endParaRPr lang="fr-BE" dirty="0"/>
          </a:p>
        </p:txBody>
      </p:sp>
      <p:pic>
        <p:nvPicPr>
          <p:cNvPr id="11" name="Graphic 10" descr="Right pointing backhand index with solid fill">
            <a:extLst>
              <a:ext uri="{FF2B5EF4-FFF2-40B4-BE49-F238E27FC236}">
                <a16:creationId xmlns:a16="http://schemas.microsoft.com/office/drawing/2014/main" id="{9B64E464-0E5F-2FE0-EB2A-D24144989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7561322" y="2515418"/>
            <a:ext cx="914400" cy="9144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DF955DB6-AA91-A531-8E5A-D5B9DECE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800" b="0" i="0" u="none" strike="noStrike" cap="none" normalizeH="0" baseline="0">
                <a:ln>
                  <a:noFill/>
                </a:ln>
                <a:solidFill>
                  <a:srgbClr val="252423"/>
                </a:solidFill>
                <a:effectLst/>
                <a:latin typeface="var(--fontFamilyBase)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FB5572A-6EDA-A47A-D17D-563BA10F35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4097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000" b="0" i="0" u="none" strike="noStrike" cap="none" normalizeH="0" baseline="0">
                <a:ln>
                  <a:noFill/>
                </a:ln>
                <a:solidFill>
                  <a:srgbClr val="252423"/>
                </a:solidFill>
                <a:effectLst/>
                <a:latin typeface="-apple-system"/>
              </a:rPr>
            </a:b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0664-5CD5-B419-7280-75AE3D135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2) Chômage temporaire pour actions sociales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D2C8A-0583-C117-F57A-D8DC4A5B9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3503169" cy="4680000"/>
          </a:xfrm>
        </p:spPr>
        <p:txBody>
          <a:bodyPr/>
          <a:lstStyle/>
          <a:p>
            <a:r>
              <a:rPr lang="fr-BE" dirty="0"/>
              <a:t>Ce module </a:t>
            </a:r>
          </a:p>
          <a:p>
            <a:pPr lvl="1"/>
            <a:r>
              <a:rPr lang="fr-BE" dirty="0"/>
              <a:t>Sera modernisé plus tard</a:t>
            </a:r>
          </a:p>
          <a:p>
            <a:pPr lvl="1"/>
            <a:r>
              <a:rPr lang="fr-BE" dirty="0"/>
              <a:t>Est accessible via le nouveau service en ligne </a:t>
            </a:r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7A9375-DE4F-0B9E-F5E0-7D60B6049A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50523" y="6112050"/>
            <a:ext cx="752476" cy="412751"/>
          </a:xfrm>
        </p:spPr>
        <p:txBody>
          <a:bodyPr/>
          <a:lstStyle/>
          <a:p>
            <a:fld id="{1A702769-3850-4183-AD4D-D4D1727092EA}" type="slidenum">
              <a:rPr lang="fr-BE" smtClean="0"/>
              <a:pPr/>
              <a:t>27</a:t>
            </a:fld>
            <a:endParaRPr lang="fr-B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7BF407-096B-C985-69EA-851C3DC33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571" y="4707321"/>
            <a:ext cx="6941835" cy="19497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F92D4F-2E7C-69F7-AD21-40A5F87C1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098" y="1576971"/>
            <a:ext cx="7278818" cy="22534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33A8A0-9487-9C9B-B4B0-98D3B53E1480}"/>
              </a:ext>
            </a:extLst>
          </p:cNvPr>
          <p:cNvGrpSpPr/>
          <p:nvPr/>
        </p:nvGrpSpPr>
        <p:grpSpPr>
          <a:xfrm>
            <a:off x="10488707" y="2703685"/>
            <a:ext cx="1052616" cy="914400"/>
            <a:chOff x="10488707" y="2703685"/>
            <a:chExt cx="1052616" cy="914400"/>
          </a:xfrm>
        </p:grpSpPr>
        <p:pic>
          <p:nvPicPr>
            <p:cNvPr id="9" name="Graphic 8" descr="Right pointing backhand index with solid fill">
              <a:extLst>
                <a:ext uri="{FF2B5EF4-FFF2-40B4-BE49-F238E27FC236}">
                  <a16:creationId xmlns:a16="http://schemas.microsoft.com/office/drawing/2014/main" id="{342312F0-92C2-5358-06E1-9A142A922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10626922" y="2703685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B6F1FBE-0B30-9460-6798-FFB2DFF44FF6}"/>
                </a:ext>
              </a:extLst>
            </p:cNvPr>
            <p:cNvSpPr txBox="1"/>
            <p:nvPr/>
          </p:nvSpPr>
          <p:spPr>
            <a:xfrm>
              <a:off x="10488707" y="297621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1.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FEDDF9F-E189-3DE8-5FCF-3B2E57A9081F}"/>
              </a:ext>
            </a:extLst>
          </p:cNvPr>
          <p:cNvGrpSpPr/>
          <p:nvPr/>
        </p:nvGrpSpPr>
        <p:grpSpPr>
          <a:xfrm>
            <a:off x="5438470" y="3678579"/>
            <a:ext cx="1097101" cy="914400"/>
            <a:chOff x="583258" y="4613635"/>
            <a:chExt cx="1097101" cy="914400"/>
          </a:xfrm>
        </p:grpSpPr>
        <p:pic>
          <p:nvPicPr>
            <p:cNvPr id="10" name="Graphic 9" descr="Right pointing backhand index with solid fill">
              <a:extLst>
                <a:ext uri="{FF2B5EF4-FFF2-40B4-BE49-F238E27FC236}">
                  <a16:creationId xmlns:a16="http://schemas.microsoft.com/office/drawing/2014/main" id="{0620B9EF-149C-D1C4-9AFA-636340AA6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16200000">
              <a:off x="765959" y="4613635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3ADF24-5286-423E-392B-F9F5D783826E}"/>
                </a:ext>
              </a:extLst>
            </p:cNvPr>
            <p:cNvSpPr txBox="1"/>
            <p:nvPr/>
          </p:nvSpPr>
          <p:spPr>
            <a:xfrm>
              <a:off x="583258" y="4879798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2.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179B9B6-001C-C39B-339C-939D9226BAEB}"/>
              </a:ext>
            </a:extLst>
          </p:cNvPr>
          <p:cNvGrpSpPr/>
          <p:nvPr/>
        </p:nvGrpSpPr>
        <p:grpSpPr>
          <a:xfrm>
            <a:off x="3638020" y="4527788"/>
            <a:ext cx="1251900" cy="914400"/>
            <a:chOff x="3305671" y="4527788"/>
            <a:chExt cx="1251900" cy="91440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BDA19A-3E7E-DBC7-4D80-1293181173E2}"/>
                </a:ext>
              </a:extLst>
            </p:cNvPr>
            <p:cNvSpPr txBox="1"/>
            <p:nvPr/>
          </p:nvSpPr>
          <p:spPr>
            <a:xfrm>
              <a:off x="3305671" y="4800322"/>
              <a:ext cx="10526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dirty="0">
                  <a:solidFill>
                    <a:srgbClr val="00B050"/>
                  </a:solidFill>
                  <a:latin typeface="Bradley Hand ITC" panose="03070402050302030203" pitchFamily="66" charset="0"/>
                </a:rPr>
                <a:t>3.</a:t>
              </a:r>
            </a:p>
          </p:txBody>
        </p:sp>
        <p:pic>
          <p:nvPicPr>
            <p:cNvPr id="18" name="Graphic 17" descr="Right pointing backhand index with solid fill">
              <a:extLst>
                <a:ext uri="{FF2B5EF4-FFF2-40B4-BE49-F238E27FC236}">
                  <a16:creationId xmlns:a16="http://schemas.microsoft.com/office/drawing/2014/main" id="{ED0C29CA-6B93-1DA8-6BDE-F8C52577C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643171" y="452778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6030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8B3A4-E4C8-AA6B-23D7-FFB06277C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Que faire en cas de problème 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795C0D-0906-C750-8150-030055DF5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28</a:t>
            </a:fld>
            <a:endParaRPr lang="fr-BE" dirty="0"/>
          </a:p>
        </p:txBody>
      </p:sp>
      <p:pic>
        <p:nvPicPr>
          <p:cNvPr id="4" name="Graphic 3" descr="Question mark outline">
            <a:extLst>
              <a:ext uri="{FF2B5EF4-FFF2-40B4-BE49-F238E27FC236}">
                <a16:creationId xmlns:a16="http://schemas.microsoft.com/office/drawing/2014/main" id="{7A26A5F6-697F-A517-E3D9-AC38C4922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6235" y="4048987"/>
            <a:ext cx="899529" cy="89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025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BAD8F-BD27-FFFB-7A36-C70BCC174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Comment nous contacter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D6FDD-9152-95B1-9627-1A3D24780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400"/>
            <a:ext cx="6895581" cy="4680000"/>
          </a:xfrm>
        </p:spPr>
        <p:txBody>
          <a:bodyPr>
            <a:normAutofit lnSpcReduction="10000"/>
          </a:bodyPr>
          <a:lstStyle/>
          <a:p>
            <a:r>
              <a:rPr lang="fr-BE" dirty="0"/>
              <a:t>Des questions sur </a:t>
            </a:r>
            <a:r>
              <a:rPr lang="fr-BE" b="1" dirty="0"/>
              <a:t>l’utilisation</a:t>
            </a:r>
            <a:r>
              <a:rPr lang="fr-BE" dirty="0"/>
              <a:t> du nouveau service en ligne ? </a:t>
            </a:r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@Portail Sécurité sociale</a:t>
            </a:r>
          </a:p>
          <a:p>
            <a:pPr lvl="1"/>
            <a:r>
              <a:rPr lang="fr-BE" dirty="0"/>
              <a:t>Consulter le manuel utilisateur disponible sur </a:t>
            </a:r>
            <a:r>
              <a:rPr lang="fr-BE" dirty="0">
                <a:hlinkClick r:id="rId2"/>
              </a:rPr>
              <a:t>cette page</a:t>
            </a:r>
            <a:endParaRPr lang="fr-BE" dirty="0">
              <a:hlinkClick r:id="rId3"/>
            </a:endParaRPr>
          </a:p>
          <a:p>
            <a:pPr lvl="1"/>
            <a:r>
              <a:rPr lang="fr-BE" dirty="0">
                <a:hlinkClick r:id="rId3"/>
              </a:rPr>
              <a:t>Formulaire de contact </a:t>
            </a:r>
            <a:endParaRPr lang="fr-BE" dirty="0"/>
          </a:p>
          <a:p>
            <a:pPr lvl="1"/>
            <a:r>
              <a:rPr lang="fr-BE" dirty="0"/>
              <a:t>Centre de Contact du Portail de la Sécurité sociale : 02/511.51.51 </a:t>
            </a:r>
          </a:p>
          <a:p>
            <a:endParaRPr lang="fr-BE" dirty="0"/>
          </a:p>
          <a:p>
            <a:r>
              <a:rPr lang="fr-BE" dirty="0"/>
              <a:t>Des questions sur votre </a:t>
            </a:r>
            <a:r>
              <a:rPr lang="fr-BE" b="1" dirty="0"/>
              <a:t>dossier</a:t>
            </a:r>
            <a:r>
              <a:rPr lang="fr-BE" dirty="0"/>
              <a:t> chômage temporaire ? </a:t>
            </a:r>
            <a:r>
              <a:rPr lang="fr-BE" b="1" dirty="0">
                <a:solidFill>
                  <a:srgbClr val="00B050"/>
                </a:solidFill>
                <a:latin typeface="Bradley Hand ITC" panose="03070402050302030203" pitchFamily="66" charset="0"/>
              </a:rPr>
              <a:t>@ONEM</a:t>
            </a:r>
          </a:p>
          <a:p>
            <a:pPr lvl="1"/>
            <a:r>
              <a:rPr lang="fr-BE" dirty="0"/>
              <a:t>La réponse se trouve peut-être dans la rubrique </a:t>
            </a:r>
            <a:r>
              <a:rPr lang="fr-BE" dirty="0">
                <a:hlinkClick r:id="rId4"/>
              </a:rPr>
              <a:t>Chômage temporaire </a:t>
            </a:r>
            <a:r>
              <a:rPr lang="fr-BE" dirty="0"/>
              <a:t>de notre site Web ?</a:t>
            </a:r>
          </a:p>
          <a:p>
            <a:pPr lvl="1"/>
            <a:r>
              <a:rPr lang="fr-BE" dirty="0">
                <a:hlinkClick r:id="rId5"/>
              </a:rPr>
              <a:t>Formulaire de contact </a:t>
            </a:r>
            <a:endParaRPr lang="fr-BE" dirty="0"/>
          </a:p>
          <a:p>
            <a:pPr lvl="1"/>
            <a:r>
              <a:rPr lang="fr-BE" dirty="0"/>
              <a:t>Centre de contact de l’ONEM : 02/515.44.44 (choix 3)</a:t>
            </a:r>
          </a:p>
          <a:p>
            <a:endParaRPr lang="fr-BE" dirty="0"/>
          </a:p>
          <a:p>
            <a:pPr lvl="1"/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83B89-A860-9D23-1B08-68A0FDD62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29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4F7436-4AB3-7DCA-9800-8022C50BB1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406" y="851124"/>
            <a:ext cx="3086531" cy="1495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F1E8A7-FAF7-18AF-8E98-5E6DA1C88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60019" y="2712468"/>
            <a:ext cx="3044974" cy="3987981"/>
          </a:xfrm>
          <a:prstGeom prst="rect">
            <a:avLst/>
          </a:prstGeom>
        </p:spPr>
      </p:pic>
      <p:pic>
        <p:nvPicPr>
          <p:cNvPr id="5" name="Graphic 4" descr="Right pointing backhand index with solid fill">
            <a:extLst>
              <a:ext uri="{FF2B5EF4-FFF2-40B4-BE49-F238E27FC236}">
                <a16:creationId xmlns:a16="http://schemas.microsoft.com/office/drawing/2014/main" id="{38CA2292-00DA-42E2-E506-C96ADC98E4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95597" y="4272145"/>
            <a:ext cx="914400" cy="914400"/>
          </a:xfrm>
          <a:prstGeom prst="rect">
            <a:avLst/>
          </a:prstGeom>
        </p:spPr>
      </p:pic>
      <p:pic>
        <p:nvPicPr>
          <p:cNvPr id="7" name="Graphic 6" descr="Right pointing backhand index with solid fill">
            <a:extLst>
              <a:ext uri="{FF2B5EF4-FFF2-40B4-BE49-F238E27FC236}">
                <a16:creationId xmlns:a16="http://schemas.microsoft.com/office/drawing/2014/main" id="{D294E525-9A8E-743E-31DF-B9BE1D333A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34963" y="10332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62AF5-CFFC-1BCE-628E-705C3042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 Webinaire concerne…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747A8-7DD6-EF76-8EED-A7BD3609E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266" y="1462287"/>
            <a:ext cx="10515600" cy="4680000"/>
          </a:xfrm>
        </p:spPr>
        <p:txBody>
          <a:bodyPr/>
          <a:lstStyle/>
          <a:p>
            <a:r>
              <a:rPr lang="fr-BE" dirty="0"/>
              <a:t>… ce service en ligne (</a:t>
            </a:r>
            <a:r>
              <a:rPr lang="fr-BE" dirty="0">
                <a:hlinkClick r:id="rId2"/>
              </a:rPr>
              <a:t>accès</a:t>
            </a:r>
            <a:r>
              <a:rPr lang="fr-BE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F2607-EBFF-0B8F-153B-C30C94C4F8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3</a:t>
            </a:fld>
            <a:endParaRPr lang="fr-B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0E3B2-C634-6E42-3BDE-8F5C42F71A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10" y="2552120"/>
            <a:ext cx="6789483" cy="393966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4EDD5AC-7545-73C0-CDBD-25F9785B6698}"/>
              </a:ext>
            </a:extLst>
          </p:cNvPr>
          <p:cNvSpPr/>
          <p:nvPr/>
        </p:nvSpPr>
        <p:spPr>
          <a:xfrm>
            <a:off x="7188200" y="5926667"/>
            <a:ext cx="1927837" cy="5662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pic>
        <p:nvPicPr>
          <p:cNvPr id="8" name="Graphic 7" descr="Magnifying glass with solid fill">
            <a:extLst>
              <a:ext uri="{FF2B5EF4-FFF2-40B4-BE49-F238E27FC236}">
                <a16:creationId xmlns:a16="http://schemas.microsoft.com/office/drawing/2014/main" id="{F7FBB483-C391-C6FE-5CB1-BA509FEA49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502351">
            <a:off x="5363563" y="3997327"/>
            <a:ext cx="4233333" cy="38021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4B7672-ACA0-6640-FFDE-83F2DEA13B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229" y="645129"/>
            <a:ext cx="4059753" cy="1300967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E9D2F70-4229-1BA2-B59A-70958AB18E92}"/>
              </a:ext>
            </a:extLst>
          </p:cNvPr>
          <p:cNvSpPr/>
          <p:nvPr/>
        </p:nvSpPr>
        <p:spPr>
          <a:xfrm>
            <a:off x="8355105" y="2169459"/>
            <a:ext cx="1667777" cy="3757208"/>
          </a:xfrm>
          <a:custGeom>
            <a:avLst/>
            <a:gdLst>
              <a:gd name="connsiteX0" fmla="*/ 0 w 2286342"/>
              <a:gd name="connsiteY0" fmla="*/ 3451412 h 3569392"/>
              <a:gd name="connsiteX1" fmla="*/ 1909483 w 2286342"/>
              <a:gd name="connsiteY1" fmla="*/ 3146612 h 3569392"/>
              <a:gd name="connsiteX2" fmla="*/ 2286000 w 2286342"/>
              <a:gd name="connsiteY2" fmla="*/ 0 h 35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86342" h="3569392">
                <a:moveTo>
                  <a:pt x="0" y="3451412"/>
                </a:moveTo>
                <a:cubicBezTo>
                  <a:pt x="764241" y="3586629"/>
                  <a:pt x="1528483" y="3721847"/>
                  <a:pt x="1909483" y="3146612"/>
                </a:cubicBezTo>
                <a:cubicBezTo>
                  <a:pt x="2290483" y="2571377"/>
                  <a:pt x="2288241" y="1285688"/>
                  <a:pt x="2286000" y="0"/>
                </a:cubicBezTo>
              </a:path>
            </a:pathLst>
          </a:custGeom>
          <a:ln w="38100">
            <a:solidFill>
              <a:schemeClr val="accent2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237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F19CCD-48A4-306A-9480-B43647388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30</a:t>
            </a:fld>
            <a:endParaRPr lang="fr-BE" dirty="0"/>
          </a:p>
        </p:txBody>
      </p:sp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2C8E38A5-0A46-51BC-D86B-0324BDD0B4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823" y="1764504"/>
            <a:ext cx="6405178" cy="374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924BAEC-4182-B7B7-5949-AF9F4D92A694}"/>
              </a:ext>
            </a:extLst>
          </p:cNvPr>
          <p:cNvSpPr txBox="1">
            <a:spLocks/>
          </p:cNvSpPr>
          <p:nvPr/>
        </p:nvSpPr>
        <p:spPr>
          <a:xfrm>
            <a:off x="163607" y="489673"/>
            <a:ext cx="11942568" cy="1274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EB142A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BE" dirty="0">
                <a:solidFill>
                  <a:schemeClr val="accent4"/>
                </a:solidFill>
              </a:rPr>
              <a:t>Merci pour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135643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849C-CCE4-99F7-F611-EB7768FA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BE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5E7497-33DA-C11A-F54C-1E7F48FD3B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4</a:t>
            </a:fld>
            <a:endParaRPr lang="fr-BE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C6EE4D-0B41-EAF0-D28D-D09FB121A854}"/>
              </a:ext>
            </a:extLst>
          </p:cNvPr>
          <p:cNvGrpSpPr/>
          <p:nvPr/>
        </p:nvGrpSpPr>
        <p:grpSpPr>
          <a:xfrm>
            <a:off x="1161273" y="1491200"/>
            <a:ext cx="3684156" cy="914400"/>
            <a:chOff x="1161273" y="1491200"/>
            <a:chExt cx="3684156" cy="914400"/>
          </a:xfrm>
        </p:grpSpPr>
        <p:pic>
          <p:nvPicPr>
            <p:cNvPr id="5" name="Graphic 4" descr="Open book outline">
              <a:extLst>
                <a:ext uri="{FF2B5EF4-FFF2-40B4-BE49-F238E27FC236}">
                  <a16:creationId xmlns:a16="http://schemas.microsoft.com/office/drawing/2014/main" id="{67D7880A-7B8C-E3B8-B294-FF58D8904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1273" y="1491200"/>
              <a:ext cx="914400" cy="9144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08DEC33-04EA-08BF-11BD-25AA72B8E906}"/>
                </a:ext>
              </a:extLst>
            </p:cNvPr>
            <p:cNvSpPr txBox="1"/>
            <p:nvPr/>
          </p:nvSpPr>
          <p:spPr>
            <a:xfrm>
              <a:off x="2218770" y="1748345"/>
              <a:ext cx="262665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/>
                <a:t>Contexte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483079-E6A1-2791-5B9A-7CAC43DEB9D0}"/>
              </a:ext>
            </a:extLst>
          </p:cNvPr>
          <p:cNvGrpSpPr/>
          <p:nvPr/>
        </p:nvGrpSpPr>
        <p:grpSpPr>
          <a:xfrm>
            <a:off x="1161273" y="2430233"/>
            <a:ext cx="3789655" cy="914400"/>
            <a:chOff x="1161273" y="2430233"/>
            <a:chExt cx="3789655" cy="914400"/>
          </a:xfrm>
        </p:grpSpPr>
        <p:pic>
          <p:nvPicPr>
            <p:cNvPr id="7" name="Graphic 6" descr="New outline">
              <a:extLst>
                <a:ext uri="{FF2B5EF4-FFF2-40B4-BE49-F238E27FC236}">
                  <a16:creationId xmlns:a16="http://schemas.microsoft.com/office/drawing/2014/main" id="{0F71F158-1F23-BAF9-320D-536F3F9740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61273" y="2430233"/>
              <a:ext cx="914400" cy="9144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C3FA49-700C-BB9F-48B9-4AFD8B41FB29}"/>
                </a:ext>
              </a:extLst>
            </p:cNvPr>
            <p:cNvSpPr txBox="1"/>
            <p:nvPr/>
          </p:nvSpPr>
          <p:spPr>
            <a:xfrm>
              <a:off x="2218770" y="2687378"/>
              <a:ext cx="2732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Principaux changements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4AC78E9-C429-B0AE-73D9-887B6D1D67A7}"/>
              </a:ext>
            </a:extLst>
          </p:cNvPr>
          <p:cNvGrpSpPr/>
          <p:nvPr/>
        </p:nvGrpSpPr>
        <p:grpSpPr>
          <a:xfrm>
            <a:off x="1161273" y="3458783"/>
            <a:ext cx="3404743" cy="914400"/>
            <a:chOff x="1161273" y="3458783"/>
            <a:chExt cx="3404743" cy="914400"/>
          </a:xfrm>
        </p:grpSpPr>
        <p:pic>
          <p:nvPicPr>
            <p:cNvPr id="10" name="Graphic 9" descr="Glasses outline">
              <a:extLst>
                <a:ext uri="{FF2B5EF4-FFF2-40B4-BE49-F238E27FC236}">
                  <a16:creationId xmlns:a16="http://schemas.microsoft.com/office/drawing/2014/main" id="{C13A0B3A-E917-0606-35C0-FE2AEC601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61273" y="3458783"/>
              <a:ext cx="914400" cy="9144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D73EBB-6441-B1D7-4E56-1D622B90D178}"/>
                </a:ext>
              </a:extLst>
            </p:cNvPr>
            <p:cNvSpPr txBox="1"/>
            <p:nvPr/>
          </p:nvSpPr>
          <p:spPr>
            <a:xfrm>
              <a:off x="2218770" y="3761636"/>
              <a:ext cx="23472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A quoi être attentif 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9A10245-E446-6C43-96B7-FFA1CF2804AF}"/>
              </a:ext>
            </a:extLst>
          </p:cNvPr>
          <p:cNvGrpSpPr/>
          <p:nvPr/>
        </p:nvGrpSpPr>
        <p:grpSpPr>
          <a:xfrm>
            <a:off x="1257818" y="4501279"/>
            <a:ext cx="3573524" cy="721311"/>
            <a:chOff x="1257818" y="4501279"/>
            <a:chExt cx="3573524" cy="721311"/>
          </a:xfrm>
        </p:grpSpPr>
        <p:pic>
          <p:nvPicPr>
            <p:cNvPr id="12" name="Graphic 11" descr="Badge outline">
              <a:extLst>
                <a:ext uri="{FF2B5EF4-FFF2-40B4-BE49-F238E27FC236}">
                  <a16:creationId xmlns:a16="http://schemas.microsoft.com/office/drawing/2014/main" id="{02893E3D-C8AE-9AB9-28EE-0AE2552CA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57818" y="4501279"/>
              <a:ext cx="721311" cy="721311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46BCB8F-3739-56BF-7672-A63C363B270B}"/>
                </a:ext>
              </a:extLst>
            </p:cNvPr>
            <p:cNvSpPr txBox="1"/>
            <p:nvPr/>
          </p:nvSpPr>
          <p:spPr>
            <a:xfrm>
              <a:off x="2218770" y="4661879"/>
              <a:ext cx="26125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2000" dirty="0"/>
                <a:t>Deux cas particuliers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E542BF9-AFEF-C227-9C9F-CDB162EC1B2E}"/>
              </a:ext>
            </a:extLst>
          </p:cNvPr>
          <p:cNvGrpSpPr/>
          <p:nvPr/>
        </p:nvGrpSpPr>
        <p:grpSpPr>
          <a:xfrm>
            <a:off x="1200237" y="5366800"/>
            <a:ext cx="3240808" cy="836472"/>
            <a:chOff x="1200237" y="5366800"/>
            <a:chExt cx="3240808" cy="836472"/>
          </a:xfrm>
        </p:grpSpPr>
        <p:pic>
          <p:nvPicPr>
            <p:cNvPr id="14" name="Graphic 13" descr="Question mark outline">
              <a:extLst>
                <a:ext uri="{FF2B5EF4-FFF2-40B4-BE49-F238E27FC236}">
                  <a16:creationId xmlns:a16="http://schemas.microsoft.com/office/drawing/2014/main" id="{F2579E97-3C61-9E79-12C6-98BFF96FA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00237" y="5366800"/>
              <a:ext cx="836472" cy="8364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5DE0B05-641B-929D-3530-9696EA5FED19}"/>
                </a:ext>
              </a:extLst>
            </p:cNvPr>
            <p:cNvSpPr txBox="1"/>
            <p:nvPr/>
          </p:nvSpPr>
          <p:spPr>
            <a:xfrm>
              <a:off x="2218770" y="5584981"/>
              <a:ext cx="22222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2000" dirty="0"/>
                <a:t>En cas de problème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079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8DA9B5-A432-D9FE-1BD4-70533C91E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Règles du jeu</a:t>
            </a:r>
          </a:p>
        </p:txBody>
      </p:sp>
      <p:pic>
        <p:nvPicPr>
          <p:cNvPr id="6" name="Content Placeholder 5" descr="Radio microphone outline">
            <a:extLst>
              <a:ext uri="{FF2B5EF4-FFF2-40B4-BE49-F238E27FC236}">
                <a16:creationId xmlns:a16="http://schemas.microsoft.com/office/drawing/2014/main" id="{B9FAFA39-394F-074B-509E-820EF57E7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3040" y="1889779"/>
            <a:ext cx="1666407" cy="16664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31A61A-8D4C-6A6C-237D-0011C4DC5F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5</a:t>
            </a:fld>
            <a:endParaRPr lang="fr-BE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FFCDB2-05E7-6367-AB23-639B09F124AC}"/>
              </a:ext>
            </a:extLst>
          </p:cNvPr>
          <p:cNvCxnSpPr>
            <a:cxnSpLocks/>
          </p:cNvCxnSpPr>
          <p:nvPr/>
        </p:nvCxnSpPr>
        <p:spPr>
          <a:xfrm>
            <a:off x="747511" y="1974873"/>
            <a:ext cx="1531937" cy="1454127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2FC83F-0D72-97B5-3BF3-36D19FC890D8}"/>
              </a:ext>
            </a:extLst>
          </p:cNvPr>
          <p:cNvCxnSpPr>
            <a:cxnSpLocks/>
          </p:cNvCxnSpPr>
          <p:nvPr/>
        </p:nvCxnSpPr>
        <p:spPr>
          <a:xfrm flipV="1">
            <a:off x="523394" y="2005391"/>
            <a:ext cx="1756053" cy="1423609"/>
          </a:xfrm>
          <a:prstGeom prst="line">
            <a:avLst/>
          </a:prstGeom>
          <a:ln w="5715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FDAEF-DC29-963F-71B4-8C2A30638F39}"/>
              </a:ext>
            </a:extLst>
          </p:cNvPr>
          <p:cNvGrpSpPr/>
          <p:nvPr/>
        </p:nvGrpSpPr>
        <p:grpSpPr>
          <a:xfrm>
            <a:off x="4871095" y="3126995"/>
            <a:ext cx="5246418" cy="914400"/>
            <a:chOff x="6820593" y="3579009"/>
            <a:chExt cx="5246418" cy="914400"/>
          </a:xfrm>
        </p:grpSpPr>
        <p:pic>
          <p:nvPicPr>
            <p:cNvPr id="5" name="Graphic 4" descr="Comment Dislike outline">
              <a:extLst>
                <a:ext uri="{FF2B5EF4-FFF2-40B4-BE49-F238E27FC236}">
                  <a16:creationId xmlns:a16="http://schemas.microsoft.com/office/drawing/2014/main" id="{701479FD-1123-B7F7-CE6A-B284DB4089E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072800" y="3579009"/>
              <a:ext cx="914400" cy="914400"/>
            </a:xfrm>
            <a:prstGeom prst="rect">
              <a:avLst/>
            </a:prstGeom>
          </p:spPr>
        </p:pic>
        <p:pic>
          <p:nvPicPr>
            <p:cNvPr id="9" name="Graphic 8" descr="Comment Like outline">
              <a:extLst>
                <a:ext uri="{FF2B5EF4-FFF2-40B4-BE49-F238E27FC236}">
                  <a16:creationId xmlns:a16="http://schemas.microsoft.com/office/drawing/2014/main" id="{E239A13F-1C31-0133-5C24-4B9EA31CF71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820593" y="3579009"/>
              <a:ext cx="914400" cy="9144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8639A0-C477-357B-60F3-DB3B74B0D378}"/>
                </a:ext>
              </a:extLst>
            </p:cNvPr>
            <p:cNvSpPr txBox="1"/>
            <p:nvPr/>
          </p:nvSpPr>
          <p:spPr>
            <a:xfrm>
              <a:off x="7578412" y="3686731"/>
              <a:ext cx="1494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/>
                <a:t>Questions générales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A0D8CB-1CE0-BB47-3833-27CB73EC3EB4}"/>
                </a:ext>
              </a:extLst>
            </p:cNvPr>
            <p:cNvSpPr txBox="1"/>
            <p:nvPr/>
          </p:nvSpPr>
          <p:spPr>
            <a:xfrm>
              <a:off x="9830619" y="3681923"/>
              <a:ext cx="22363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dirty="0"/>
                <a:t>Questions sur des dossiers, des travailleurs…</a:t>
              </a:r>
            </a:p>
          </p:txBody>
        </p:sp>
      </p:grpSp>
      <p:pic>
        <p:nvPicPr>
          <p:cNvPr id="3" name="Image 3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4B56648D-0A14-F395-8597-FF277587CE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7400" y="2072396"/>
            <a:ext cx="9248775" cy="64770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F00F945-34F0-A088-BA96-6B07A01EF7FE}"/>
              </a:ext>
            </a:extLst>
          </p:cNvPr>
          <p:cNvSpPr/>
          <p:nvPr/>
        </p:nvSpPr>
        <p:spPr>
          <a:xfrm>
            <a:off x="3680651" y="2070966"/>
            <a:ext cx="669261" cy="722104"/>
          </a:xfrm>
          <a:prstGeom prst="ellipse">
            <a:avLst/>
          </a:prstGeom>
          <a:noFill/>
          <a:ln w="44450">
            <a:solidFill>
              <a:srgbClr val="6E68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84C6EAE-5C60-C130-659A-780586C030AD}"/>
              </a:ext>
            </a:extLst>
          </p:cNvPr>
          <p:cNvSpPr txBox="1"/>
          <p:nvPr/>
        </p:nvSpPr>
        <p:spPr>
          <a:xfrm>
            <a:off x="4782881" y="2754351"/>
            <a:ext cx="4901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/>
              <a:t>Posez vos questions uniquement via l'onglet Q&amp;R</a:t>
            </a:r>
          </a:p>
          <a:p>
            <a:endParaRPr lang="fr-BE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A6F0A8-682C-4294-1F60-F64564C924E3}"/>
              </a:ext>
            </a:extLst>
          </p:cNvPr>
          <p:cNvGrpSpPr/>
          <p:nvPr/>
        </p:nvGrpSpPr>
        <p:grpSpPr>
          <a:xfrm>
            <a:off x="2857400" y="4414039"/>
            <a:ext cx="6289607" cy="2212358"/>
            <a:chOff x="2857400" y="4414039"/>
            <a:chExt cx="6289607" cy="2212358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C9538F7-DDCE-B588-E797-6BAAD0D51B46}"/>
                </a:ext>
              </a:extLst>
            </p:cNvPr>
            <p:cNvGrpSpPr/>
            <p:nvPr/>
          </p:nvGrpSpPr>
          <p:grpSpPr>
            <a:xfrm>
              <a:off x="4473094" y="4414039"/>
              <a:ext cx="2994212" cy="1775012"/>
              <a:chOff x="3773113" y="4327467"/>
              <a:chExt cx="2994212" cy="1775012"/>
            </a:xfrm>
          </p:grpSpPr>
          <p:pic>
            <p:nvPicPr>
              <p:cNvPr id="27" name="Graphic 26" descr="Voice outline">
                <a:extLst>
                  <a:ext uri="{FF2B5EF4-FFF2-40B4-BE49-F238E27FC236}">
                    <a16:creationId xmlns:a16="http://schemas.microsoft.com/office/drawing/2014/main" id="{F9F1C6FE-80EC-1C4F-AC18-28D8D7B03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4364783" y="4327467"/>
                <a:ext cx="1775012" cy="1775012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85488F0-6B32-A612-894E-EB41458D571C}"/>
                  </a:ext>
                </a:extLst>
              </p:cNvPr>
              <p:cNvSpPr txBox="1"/>
              <p:nvPr/>
            </p:nvSpPr>
            <p:spPr>
              <a:xfrm>
                <a:off x="3773113" y="5733147"/>
                <a:ext cx="2994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dirty="0"/>
                  <a:t>Webinaire enregistré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B939D5-0622-827B-370A-2EB91C2C160C}"/>
                </a:ext>
              </a:extLst>
            </p:cNvPr>
            <p:cNvSpPr txBox="1"/>
            <p:nvPr/>
          </p:nvSpPr>
          <p:spPr>
            <a:xfrm>
              <a:off x="2857400" y="6103177"/>
              <a:ext cx="628960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Clr>
                  <a:srgbClr val="6E68AE"/>
                </a:buClr>
              </a:pPr>
              <a:r>
                <a:rPr lang="fr-FR" sz="1400" dirty="0"/>
                <a:t>Lien vers l'enregistrement et la présentation sur le site web de l'ONEM et par e-mail</a:t>
              </a:r>
            </a:p>
            <a:p>
              <a:endParaRPr lang="fr-BE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2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EA79-BD7A-8EC4-3451-EEE0EFE73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Contexte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E4AD90-49BA-CB7D-604D-2B6CA2DE42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6</a:t>
            </a:fld>
            <a:endParaRPr lang="fr-BE" dirty="0"/>
          </a:p>
        </p:txBody>
      </p:sp>
      <p:pic>
        <p:nvPicPr>
          <p:cNvPr id="4" name="Graphic 3" descr="Open book outline">
            <a:extLst>
              <a:ext uri="{FF2B5EF4-FFF2-40B4-BE49-F238E27FC236}">
                <a16:creationId xmlns:a16="http://schemas.microsoft.com/office/drawing/2014/main" id="{FB02BE82-9B10-BA8B-B053-5AA2E643B6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0895" y="3606869"/>
            <a:ext cx="1510209" cy="151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04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F3B7-436C-2E75-6925-AF281AA75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Contexte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623479-8BE2-F8E2-E391-96B2E1BED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endParaRPr lang="fr-BE" dirty="0"/>
          </a:p>
          <a:p>
            <a:r>
              <a:rPr lang="fr-BE" dirty="0"/>
              <a:t>Objectifs stratégiques de l’ONEM</a:t>
            </a:r>
          </a:p>
          <a:p>
            <a:pPr lvl="1"/>
            <a:r>
              <a:rPr lang="fr-BE" dirty="0"/>
              <a:t>Digital first!</a:t>
            </a:r>
          </a:p>
          <a:p>
            <a:pPr lvl="1"/>
            <a:r>
              <a:rPr lang="fr-BE" dirty="0"/>
              <a:t>Lutte contre la fraude</a:t>
            </a:r>
          </a:p>
          <a:p>
            <a:pPr lvl="1"/>
            <a:r>
              <a:rPr lang="fr-BE" dirty="0"/>
              <a:t>Optimiser les processus et les numériser au maximum</a:t>
            </a:r>
          </a:p>
          <a:p>
            <a:endParaRPr lang="fr-BE" dirty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382AD-1A50-0AAA-FE74-1294F23D9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7</a:t>
            </a:fld>
            <a:endParaRPr lang="fr-BE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C46E824-D329-977E-C48C-FC0ABFDB9A1F}"/>
              </a:ext>
            </a:extLst>
          </p:cNvPr>
          <p:cNvGrpSpPr/>
          <p:nvPr/>
        </p:nvGrpSpPr>
        <p:grpSpPr>
          <a:xfrm>
            <a:off x="964204" y="1490400"/>
            <a:ext cx="10515600" cy="2601461"/>
            <a:chOff x="964204" y="1490400"/>
            <a:chExt cx="10515600" cy="260146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D50C6E5-E24A-A9C1-6D4E-873A1CC7BD6C}"/>
                </a:ext>
              </a:extLst>
            </p:cNvPr>
            <p:cNvGrpSpPr/>
            <p:nvPr/>
          </p:nvGrpSpPr>
          <p:grpSpPr>
            <a:xfrm>
              <a:off x="964204" y="1490400"/>
              <a:ext cx="10515600" cy="2095736"/>
              <a:chOff x="991098" y="1434174"/>
              <a:chExt cx="10515600" cy="2095736"/>
            </a:xfrm>
          </p:grpSpPr>
          <p:graphicFrame>
            <p:nvGraphicFramePr>
              <p:cNvPr id="8" name="Content Placeholder 4">
                <a:extLst>
                  <a:ext uri="{FF2B5EF4-FFF2-40B4-BE49-F238E27FC236}">
                    <a16:creationId xmlns:a16="http://schemas.microsoft.com/office/drawing/2014/main" id="{CDE67242-8D22-37C0-304F-912524DBB56B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11760211"/>
                  </p:ext>
                </p:extLst>
              </p:nvPr>
            </p:nvGraphicFramePr>
            <p:xfrm>
              <a:off x="991098" y="1434174"/>
              <a:ext cx="10515600" cy="20957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917FE4B-758B-6132-D91A-DF46BAF23486}"/>
                  </a:ext>
                </a:extLst>
              </p:cNvPr>
              <p:cNvSpPr txBox="1"/>
              <p:nvPr/>
            </p:nvSpPr>
            <p:spPr>
              <a:xfrm>
                <a:off x="1732466" y="2306691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b="1" dirty="0">
                    <a:solidFill>
                      <a:schemeClr val="bg1"/>
                    </a:solidFill>
                  </a:rPr>
                  <a:t>2008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789573-F519-3D37-C072-7EF67AFAF64F}"/>
                  </a:ext>
                </a:extLst>
              </p:cNvPr>
              <p:cNvSpPr txBox="1"/>
              <p:nvPr/>
            </p:nvSpPr>
            <p:spPr>
              <a:xfrm>
                <a:off x="4041904" y="2306691"/>
                <a:ext cx="69494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b="1" dirty="0">
                    <a:solidFill>
                      <a:schemeClr val="bg1"/>
                    </a:solidFill>
                  </a:rPr>
                  <a:t>2016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27467CC-62E7-1DF3-9EC6-C79344A9AB56}"/>
                  </a:ext>
                </a:extLst>
              </p:cNvPr>
              <p:cNvSpPr txBox="1"/>
              <p:nvPr/>
            </p:nvSpPr>
            <p:spPr>
              <a:xfrm>
                <a:off x="6296248" y="2183580"/>
                <a:ext cx="69494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b="1" dirty="0">
                    <a:solidFill>
                      <a:schemeClr val="bg1"/>
                    </a:solidFill>
                  </a:rPr>
                  <a:t>2023-2024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1579F-0A95-5602-0870-410D05249B75}"/>
                  </a:ext>
                </a:extLst>
              </p:cNvPr>
              <p:cNvSpPr txBox="1"/>
              <p:nvPr/>
            </p:nvSpPr>
            <p:spPr>
              <a:xfrm>
                <a:off x="8596868" y="2306691"/>
                <a:ext cx="110841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1600" b="1" dirty="0">
                    <a:solidFill>
                      <a:schemeClr val="bg1"/>
                    </a:solidFill>
                  </a:rPr>
                  <a:t>2025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D7E33F-EA5F-1006-BEFB-2B5A26E78957}"/>
                </a:ext>
              </a:extLst>
            </p:cNvPr>
            <p:cNvGrpSpPr/>
            <p:nvPr/>
          </p:nvGrpSpPr>
          <p:grpSpPr>
            <a:xfrm>
              <a:off x="8674925" y="3177461"/>
              <a:ext cx="914400" cy="914400"/>
              <a:chOff x="8674925" y="3218813"/>
              <a:chExt cx="914400" cy="914400"/>
            </a:xfrm>
          </p:grpSpPr>
          <p:pic>
            <p:nvPicPr>
              <p:cNvPr id="6" name="Graphic 5" descr="Flip calendar outline">
                <a:extLst>
                  <a:ext uri="{FF2B5EF4-FFF2-40B4-BE49-F238E27FC236}">
                    <a16:creationId xmlns:a16="http://schemas.microsoft.com/office/drawing/2014/main" id="{76E52D08-2569-F859-CA8E-19411AEF6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8674925" y="3218813"/>
                <a:ext cx="914400" cy="914400"/>
              </a:xfrm>
              <a:prstGeom prst="rect">
                <a:avLst/>
              </a:prstGeom>
            </p:spPr>
          </p:pic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A6490A-DC02-60AE-0809-2C67DBEB1FDE}"/>
                  </a:ext>
                </a:extLst>
              </p:cNvPr>
              <p:cNvSpPr txBox="1"/>
              <p:nvPr/>
            </p:nvSpPr>
            <p:spPr>
              <a:xfrm>
                <a:off x="8900557" y="3603873"/>
                <a:ext cx="54626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sz="1100" b="1" dirty="0"/>
                  <a:t>01/01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885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B4D982-7356-248C-7083-ADED8ED36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Principaux changements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1384F0-E283-0E53-7B97-57CF4CECC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8</a:t>
            </a:fld>
            <a:endParaRPr lang="fr-BE" dirty="0"/>
          </a:p>
        </p:txBody>
      </p:sp>
      <p:pic>
        <p:nvPicPr>
          <p:cNvPr id="2" name="Graphic 1" descr="New outline">
            <a:extLst>
              <a:ext uri="{FF2B5EF4-FFF2-40B4-BE49-F238E27FC236}">
                <a16:creationId xmlns:a16="http://schemas.microsoft.com/office/drawing/2014/main" id="{224E4712-F369-79DE-D58E-E2E5266D8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53636" y="4151456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09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E3F16-559E-87A5-8E35-AE527406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Principaux changements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EE5A7-1620-30C4-9C67-65DCC6D12B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A702769-3850-4183-AD4D-D4D1727092EA}" type="slidenum">
              <a:rPr lang="fr-BE" smtClean="0"/>
              <a:pPr/>
              <a:t>9</a:t>
            </a:fld>
            <a:endParaRPr lang="fr-BE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EA7225-0784-4F45-1AA1-C07D276240AF}"/>
              </a:ext>
            </a:extLst>
          </p:cNvPr>
          <p:cNvGrpSpPr/>
          <p:nvPr/>
        </p:nvGrpSpPr>
        <p:grpSpPr>
          <a:xfrm>
            <a:off x="1857078" y="1468661"/>
            <a:ext cx="2125967" cy="1960339"/>
            <a:chOff x="1301261" y="1468661"/>
            <a:chExt cx="2125967" cy="1960339"/>
          </a:xfrm>
        </p:grpSpPr>
        <p:pic>
          <p:nvPicPr>
            <p:cNvPr id="6" name="Graphic 5" descr="Ui Ux outline">
              <a:extLst>
                <a:ext uri="{FF2B5EF4-FFF2-40B4-BE49-F238E27FC236}">
                  <a16:creationId xmlns:a16="http://schemas.microsoft.com/office/drawing/2014/main" id="{CD849853-D095-A5D9-309F-616A001D85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590844" y="1468661"/>
              <a:ext cx="1546803" cy="1546803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D211CDA-8D67-0B0B-FC86-8B743F26AA9C}"/>
                </a:ext>
              </a:extLst>
            </p:cNvPr>
            <p:cNvSpPr txBox="1"/>
            <p:nvPr/>
          </p:nvSpPr>
          <p:spPr>
            <a:xfrm>
              <a:off x="1301261" y="2782669"/>
              <a:ext cx="21259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Ergonomie &amp; design </a:t>
              </a:r>
            </a:p>
            <a:p>
              <a:pPr algn="ctr"/>
              <a:r>
                <a:rPr lang="fr-BE" dirty="0"/>
                <a:t>100% revus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A6CA925-0A38-8BB4-ACF2-4AF4837D7BB7}"/>
              </a:ext>
            </a:extLst>
          </p:cNvPr>
          <p:cNvGrpSpPr/>
          <p:nvPr/>
        </p:nvGrpSpPr>
        <p:grpSpPr>
          <a:xfrm>
            <a:off x="8658829" y="1602843"/>
            <a:ext cx="1309929" cy="1847308"/>
            <a:chOff x="7226138" y="1581692"/>
            <a:chExt cx="1309929" cy="1847308"/>
          </a:xfrm>
        </p:grpSpPr>
        <p:pic>
          <p:nvPicPr>
            <p:cNvPr id="10" name="Graphic 9" descr="Compass outline">
              <a:extLst>
                <a:ext uri="{FF2B5EF4-FFF2-40B4-BE49-F238E27FC236}">
                  <a16:creationId xmlns:a16="http://schemas.microsoft.com/office/drawing/2014/main" id="{77BA3B0D-5692-66DD-32CD-7204F5D180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226138" y="1581692"/>
              <a:ext cx="1272403" cy="1272403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F8B537-572C-AEF0-77F5-784BF4198616}"/>
                </a:ext>
              </a:extLst>
            </p:cNvPr>
            <p:cNvSpPr txBox="1"/>
            <p:nvPr/>
          </p:nvSpPr>
          <p:spPr>
            <a:xfrm>
              <a:off x="7242700" y="2782669"/>
              <a:ext cx="129336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Prévention </a:t>
              </a:r>
            </a:p>
            <a:p>
              <a:pPr algn="ctr"/>
              <a:r>
                <a:rPr lang="fr-BE" dirty="0"/>
                <a:t>des erreurs 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67395BE-736C-B962-739D-CC4D8F47E2D1}"/>
              </a:ext>
            </a:extLst>
          </p:cNvPr>
          <p:cNvGrpSpPr/>
          <p:nvPr/>
        </p:nvGrpSpPr>
        <p:grpSpPr>
          <a:xfrm>
            <a:off x="5131949" y="4019432"/>
            <a:ext cx="2088392" cy="2351227"/>
            <a:chOff x="4632279" y="3758928"/>
            <a:chExt cx="2088392" cy="2351227"/>
          </a:xfrm>
        </p:grpSpPr>
        <p:pic>
          <p:nvPicPr>
            <p:cNvPr id="14" name="Graphic 13" descr="Eye outline">
              <a:extLst>
                <a:ext uri="{FF2B5EF4-FFF2-40B4-BE49-F238E27FC236}">
                  <a16:creationId xmlns:a16="http://schemas.microsoft.com/office/drawing/2014/main" id="{8479B0A4-7426-5604-8E79-127BBA923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780493" y="3758928"/>
              <a:ext cx="1791964" cy="179196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5E042BE-84AD-033F-4B5A-7DB1F48D6D4D}"/>
                </a:ext>
              </a:extLst>
            </p:cNvPr>
            <p:cNvSpPr txBox="1"/>
            <p:nvPr/>
          </p:nvSpPr>
          <p:spPr>
            <a:xfrm>
              <a:off x="4632279" y="5186825"/>
              <a:ext cx="208839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Décision de l’ONEM </a:t>
              </a:r>
            </a:p>
            <a:p>
              <a:pPr algn="ctr"/>
              <a:r>
                <a:rPr lang="fr-BE" dirty="0"/>
                <a:t>mieux visible</a:t>
              </a:r>
            </a:p>
            <a:p>
              <a:pPr algn="ctr"/>
              <a:endParaRPr lang="fr-BE" dirty="0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9075835-4A49-16DE-7A2F-9111DF340310}"/>
              </a:ext>
            </a:extLst>
          </p:cNvPr>
          <p:cNvGrpSpPr/>
          <p:nvPr/>
        </p:nvGrpSpPr>
        <p:grpSpPr>
          <a:xfrm>
            <a:off x="8424071" y="4337352"/>
            <a:ext cx="2088392" cy="1474044"/>
            <a:chOff x="7868254" y="4337352"/>
            <a:chExt cx="2088392" cy="147404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D1AE3B0-B296-249D-637A-AABE51DF0877}"/>
                </a:ext>
              </a:extLst>
            </p:cNvPr>
            <p:cNvGrpSpPr/>
            <p:nvPr/>
          </p:nvGrpSpPr>
          <p:grpSpPr>
            <a:xfrm>
              <a:off x="8078548" y="4337352"/>
              <a:ext cx="1692269" cy="1103681"/>
              <a:chOff x="8633011" y="5195046"/>
              <a:chExt cx="1227988" cy="694765"/>
            </a:xfrm>
          </p:grpSpPr>
          <p:sp>
            <p:nvSpPr>
              <p:cNvPr id="15" name="Speech Bubble: Rectangle with Corners Rounded 14">
                <a:extLst>
                  <a:ext uri="{FF2B5EF4-FFF2-40B4-BE49-F238E27FC236}">
                    <a16:creationId xmlns:a16="http://schemas.microsoft.com/office/drawing/2014/main" id="{CCCA06C2-EED1-2824-F301-819F70ECDDE0}"/>
                  </a:ext>
                </a:extLst>
              </p:cNvPr>
              <p:cNvSpPr/>
              <p:nvPr/>
            </p:nvSpPr>
            <p:spPr>
              <a:xfrm>
                <a:off x="8633011" y="5195046"/>
                <a:ext cx="1210235" cy="694765"/>
              </a:xfrm>
              <a:prstGeom prst="wedgeRoundRectCallout">
                <a:avLst>
                  <a:gd name="adj1" fmla="val -74907"/>
                  <a:gd name="adj2" fmla="val -27822"/>
                  <a:gd name="adj3" fmla="val 16667"/>
                </a:avLst>
              </a:prstGeom>
              <a:ln w="1905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BE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BD40010-B538-F21B-637C-859F106D8413}"/>
                  </a:ext>
                </a:extLst>
              </p:cNvPr>
              <p:cNvSpPr txBox="1"/>
              <p:nvPr/>
            </p:nvSpPr>
            <p:spPr>
              <a:xfrm>
                <a:off x="8650764" y="5392567"/>
                <a:ext cx="12102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BE" sz="2400" dirty="0"/>
                  <a:t>DE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EBCD563-EFC0-02BD-0E4C-61B9BAE4DE83}"/>
                </a:ext>
              </a:extLst>
            </p:cNvPr>
            <p:cNvSpPr txBox="1"/>
            <p:nvPr/>
          </p:nvSpPr>
          <p:spPr>
            <a:xfrm>
              <a:off x="7868254" y="5442064"/>
              <a:ext cx="20883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BE" dirty="0"/>
                <a:t>Ajout de l’allemand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CFDD9DC-3873-414B-CF6C-01A3D7B67884}"/>
              </a:ext>
            </a:extLst>
          </p:cNvPr>
          <p:cNvGrpSpPr/>
          <p:nvPr/>
        </p:nvGrpSpPr>
        <p:grpSpPr>
          <a:xfrm>
            <a:off x="5043821" y="1374742"/>
            <a:ext cx="2264659" cy="2054258"/>
            <a:chOff x="5043821" y="1374742"/>
            <a:chExt cx="2264659" cy="20542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44321-CBE4-AE7E-4760-75918A5C7CCD}"/>
                </a:ext>
              </a:extLst>
            </p:cNvPr>
            <p:cNvSpPr txBox="1"/>
            <p:nvPr/>
          </p:nvSpPr>
          <p:spPr>
            <a:xfrm>
              <a:off x="5043821" y="2782669"/>
              <a:ext cx="22646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Sources authentiques </a:t>
              </a:r>
            </a:p>
            <a:p>
              <a:pPr algn="ctr"/>
              <a:r>
                <a:rPr lang="fr-BE" dirty="0"/>
                <a:t>(+ &amp; </a:t>
              </a:r>
              <a:r>
                <a:rPr lang="fr-BE" dirty="0">
                  <a:sym typeface="Wingdings" panose="05000000000000000000" pitchFamily="2" charset="2"/>
                </a:rPr>
                <a:t>)</a:t>
              </a:r>
              <a:endParaRPr lang="fr-BE" dirty="0"/>
            </a:p>
          </p:txBody>
        </p:sp>
        <p:pic>
          <p:nvPicPr>
            <p:cNvPr id="5" name="Graphic 4" descr="Diploma roll outline">
              <a:extLst>
                <a:ext uri="{FF2B5EF4-FFF2-40B4-BE49-F238E27FC236}">
                  <a16:creationId xmlns:a16="http://schemas.microsoft.com/office/drawing/2014/main" id="{B7858A2A-AC75-5CB1-2644-A7D20F61CF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200018" y="1374742"/>
              <a:ext cx="1791964" cy="17919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BB9434-392B-D23E-0EFB-9FDA0509C54C}"/>
              </a:ext>
            </a:extLst>
          </p:cNvPr>
          <p:cNvGrpSpPr/>
          <p:nvPr/>
        </p:nvGrpSpPr>
        <p:grpSpPr>
          <a:xfrm>
            <a:off x="1491946" y="4027762"/>
            <a:ext cx="2856231" cy="2064192"/>
            <a:chOff x="1491946" y="4027762"/>
            <a:chExt cx="2856231" cy="206419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8B0795F-04C9-6E0D-AEE5-4C2AF24DEE9B}"/>
                </a:ext>
              </a:extLst>
            </p:cNvPr>
            <p:cNvSpPr txBox="1"/>
            <p:nvPr/>
          </p:nvSpPr>
          <p:spPr>
            <a:xfrm>
              <a:off x="1491946" y="5445623"/>
              <a:ext cx="285623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dirty="0"/>
                <a:t>Contrôles des données </a:t>
              </a:r>
            </a:p>
            <a:p>
              <a:pPr algn="ctr"/>
              <a:r>
                <a:rPr lang="fr-BE" dirty="0"/>
                <a:t>au maximum lors l’encodage</a:t>
              </a:r>
            </a:p>
          </p:txBody>
        </p:sp>
        <p:pic>
          <p:nvPicPr>
            <p:cNvPr id="8" name="Graphic 7" descr="Moon and stars outline">
              <a:extLst>
                <a:ext uri="{FF2B5EF4-FFF2-40B4-BE49-F238E27FC236}">
                  <a16:creationId xmlns:a16="http://schemas.microsoft.com/office/drawing/2014/main" id="{47B55D6C-EB1A-1CE2-6D12-FF5CCCABD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241685" y="4027762"/>
              <a:ext cx="1356751" cy="13567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8642ADB-3A7E-9934-FFBD-38B38E93A99B}"/>
                </a:ext>
              </a:extLst>
            </p:cNvPr>
            <p:cNvCxnSpPr/>
            <p:nvPr/>
          </p:nvCxnSpPr>
          <p:spPr>
            <a:xfrm>
              <a:off x="2462860" y="4285808"/>
              <a:ext cx="914400" cy="914400"/>
            </a:xfrm>
            <a:prstGeom prst="line">
              <a:avLst/>
            </a:prstGeom>
            <a:ln w="381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119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st">
  <a:themeElements>
    <a:clrScheme name="Color theme RV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0F0F0"/>
      </a:accent1>
      <a:accent2>
        <a:srgbClr val="CCCCCC"/>
      </a:accent2>
      <a:accent3>
        <a:srgbClr val="9D9D9D"/>
      </a:accent3>
      <a:accent4>
        <a:srgbClr val="676767"/>
      </a:accent4>
      <a:accent5>
        <a:srgbClr val="EB142A"/>
      </a:accent5>
      <a:accent6>
        <a:srgbClr val="F0965F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F_PPT2020.potx" id="{6602C372-D940-4DE9-918E-E275B4EA0F4F}" vid="{EDBA7D1E-8575-4CC1-9BD8-BD063C6CA6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163DC42BDCCC49932596305D9CB087" ma:contentTypeVersion="11" ma:contentTypeDescription="Crée un document." ma:contentTypeScope="" ma:versionID="709d9c0235b8b881188e21504fb767c3">
  <xsd:schema xmlns:xsd="http://www.w3.org/2001/XMLSchema" xmlns:xs="http://www.w3.org/2001/XMLSchema" xmlns:p="http://schemas.microsoft.com/office/2006/metadata/properties" xmlns:ns2="511e5bca-788e-4908-bcab-a9214ddc8fc9" xmlns:ns3="466feca2-a49a-4023-88a7-e6a952111703" targetNamespace="http://schemas.microsoft.com/office/2006/metadata/properties" ma:root="true" ma:fieldsID="45815c180fc7f4eefff40ce5de3cf12c" ns2:_="" ns3:_="">
    <xsd:import namespace="511e5bca-788e-4908-bcab-a9214ddc8fc9"/>
    <xsd:import namespace="466feca2-a49a-4023-88a7-e6a9521117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1e5bca-788e-4908-bcab-a9214ddc8f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6feca2-a49a-4023-88a7-e6a9521117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CB8618-7AB2-4CF2-9B36-B8D743CD18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953422-6A94-4575-A00B-58A7235570A7}">
  <ds:schemaRefs>
    <ds:schemaRef ds:uri="http://schemas.openxmlformats.org/package/2006/metadata/core-properties"/>
    <ds:schemaRef ds:uri="http://www.w3.org/XML/1998/namespace"/>
    <ds:schemaRef ds:uri="466feca2-a49a-4023-88a7-e6a952111703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511e5bca-788e-4908-bcab-a9214ddc8fc9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0B94BF3F-810E-47B6-8722-B83ECBA01E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1e5bca-788e-4908-bcab-a9214ddc8fc9"/>
    <ds:schemaRef ds:uri="466feca2-a49a-4023-88a7-e6a9521117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NF_PPT2020</Template>
  <TotalTime>4356</TotalTime>
  <Words>1035</Words>
  <Application>Microsoft Office PowerPoint</Application>
  <PresentationFormat>Breedbeeld</PresentationFormat>
  <Paragraphs>241</Paragraphs>
  <Slides>30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6" baseType="lpstr">
      <vt:lpstr>-apple-system</vt:lpstr>
      <vt:lpstr>Arial</vt:lpstr>
      <vt:lpstr>Bradley Hand ITC</vt:lpstr>
      <vt:lpstr>Calibri</vt:lpstr>
      <vt:lpstr>var(--fontFamilyBase)</vt:lpstr>
      <vt:lpstr>Test</vt:lpstr>
      <vt:lpstr>Bienvenue !  Le webinaire « Chômage temporaire » commencera dans quelques instants… </vt:lpstr>
      <vt:lpstr>Webinaire Modernisation du service en ligne « Chômage temporaire »</vt:lpstr>
      <vt:lpstr>Ce Webinaire concerne…</vt:lpstr>
      <vt:lpstr>Agenda</vt:lpstr>
      <vt:lpstr>Règles du jeu</vt:lpstr>
      <vt:lpstr>Contexte</vt:lpstr>
      <vt:lpstr>Contexte</vt:lpstr>
      <vt:lpstr>Principaux changements</vt:lpstr>
      <vt:lpstr>Principaux changements</vt:lpstr>
      <vt:lpstr>Principaux changements</vt:lpstr>
      <vt:lpstr>Principaux changements</vt:lpstr>
      <vt:lpstr>PowerPoint-presentatie</vt:lpstr>
      <vt:lpstr>PowerPoint-presentatie</vt:lpstr>
      <vt:lpstr>PowerPoint-presentatie</vt:lpstr>
      <vt:lpstr>A quoi être attentif?</vt:lpstr>
      <vt:lpstr>Où se trouve le type « 1er jour effectif » ?</vt:lpstr>
      <vt:lpstr>Siège d’exploitation pas repris dans la liste ou adresse incorrecte ?</vt:lpstr>
      <vt:lpstr>Travailleur(s) sans Dimona ?</vt:lpstr>
      <vt:lpstr>Message « Double communication » pour un travailleur ?</vt:lpstr>
      <vt:lpstr>Intérimaire(s)</vt:lpstr>
      <vt:lpstr>Complications engendrées (selon type)</vt:lpstr>
      <vt:lpstr>Adresse du chantier (intempérie)</vt:lpstr>
      <vt:lpstr>Preuves de la force majeure</vt:lpstr>
      <vt:lpstr>A quoi devez-vous être attentif ?</vt:lpstr>
      <vt:lpstr>Deux cas particuliers</vt:lpstr>
      <vt:lpstr>1) Où consulter les communications introduites via l’ancien service en ligne ?</vt:lpstr>
      <vt:lpstr>2) Chômage temporaire pour actions sociales</vt:lpstr>
      <vt:lpstr>Que faire en cas de problème ?</vt:lpstr>
      <vt:lpstr>Comment nous contacter ?</vt:lpstr>
      <vt:lpstr>PowerPoint-presentatie</vt:lpstr>
    </vt:vector>
  </TitlesOfParts>
  <Company>RVAONEM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Agilité &amp; Service Design</dc:title>
  <dc:creator>Karine Picart (RVA-ONEM)</dc:creator>
  <cp:lastModifiedBy>Hubert Arys (RVA-ONEM)</cp:lastModifiedBy>
  <cp:revision>16</cp:revision>
  <dcterms:created xsi:type="dcterms:W3CDTF">2024-01-17T15:48:10Z</dcterms:created>
  <dcterms:modified xsi:type="dcterms:W3CDTF">2024-09-12T07:39:06Z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0x01010039163DC42BDCCC49932596305D9CB087</vt:lpwstr>
  </property>
</Properties>
</file>