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56" r:id="rId2"/>
  </p:sldMasterIdLst>
  <p:notesMasterIdLst>
    <p:notesMasterId r:id="rId44"/>
  </p:notesMasterIdLst>
  <p:handoutMasterIdLst>
    <p:handoutMasterId r:id="rId45"/>
  </p:handoutMasterIdLst>
  <p:sldIdLst>
    <p:sldId id="269" r:id="rId3"/>
    <p:sldId id="257" r:id="rId4"/>
    <p:sldId id="342" r:id="rId5"/>
    <p:sldId id="327" r:id="rId6"/>
    <p:sldId id="270" r:id="rId7"/>
    <p:sldId id="261" r:id="rId8"/>
    <p:sldId id="275" r:id="rId9"/>
    <p:sldId id="298" r:id="rId10"/>
    <p:sldId id="297" r:id="rId11"/>
    <p:sldId id="328" r:id="rId12"/>
    <p:sldId id="301" r:id="rId13"/>
    <p:sldId id="302" r:id="rId14"/>
    <p:sldId id="303" r:id="rId15"/>
    <p:sldId id="304" r:id="rId16"/>
    <p:sldId id="300" r:id="rId17"/>
    <p:sldId id="306" r:id="rId18"/>
    <p:sldId id="307" r:id="rId19"/>
    <p:sldId id="341" r:id="rId20"/>
    <p:sldId id="308" r:id="rId21"/>
    <p:sldId id="310" r:id="rId22"/>
    <p:sldId id="329" r:id="rId23"/>
    <p:sldId id="314" r:id="rId24"/>
    <p:sldId id="330" r:id="rId25"/>
    <p:sldId id="311" r:id="rId26"/>
    <p:sldId id="332" r:id="rId27"/>
    <p:sldId id="316" r:id="rId28"/>
    <p:sldId id="312" r:id="rId29"/>
    <p:sldId id="313" r:id="rId30"/>
    <p:sldId id="260" r:id="rId31"/>
    <p:sldId id="343" r:id="rId32"/>
    <p:sldId id="315" r:id="rId33"/>
    <p:sldId id="318" r:id="rId34"/>
    <p:sldId id="319" r:id="rId35"/>
    <p:sldId id="320" r:id="rId36"/>
    <p:sldId id="323" r:id="rId37"/>
    <p:sldId id="321" r:id="rId38"/>
    <p:sldId id="322" r:id="rId39"/>
    <p:sldId id="324" r:id="rId40"/>
    <p:sldId id="325" r:id="rId41"/>
    <p:sldId id="326" r:id="rId42"/>
    <p:sldId id="344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BD11A610-E131-405C-BCBA-447D18756EB4}">
          <p14:sldIdLst>
            <p14:sldId id="269"/>
            <p14:sldId id="257"/>
            <p14:sldId id="342"/>
            <p14:sldId id="327"/>
            <p14:sldId id="270"/>
            <p14:sldId id="261"/>
            <p14:sldId id="275"/>
            <p14:sldId id="298"/>
            <p14:sldId id="297"/>
            <p14:sldId id="328"/>
            <p14:sldId id="301"/>
            <p14:sldId id="302"/>
            <p14:sldId id="303"/>
            <p14:sldId id="304"/>
            <p14:sldId id="300"/>
            <p14:sldId id="306"/>
            <p14:sldId id="307"/>
            <p14:sldId id="341"/>
            <p14:sldId id="308"/>
            <p14:sldId id="310"/>
            <p14:sldId id="329"/>
            <p14:sldId id="314"/>
            <p14:sldId id="330"/>
            <p14:sldId id="311"/>
            <p14:sldId id="332"/>
            <p14:sldId id="316"/>
            <p14:sldId id="312"/>
            <p14:sldId id="313"/>
            <p14:sldId id="260"/>
            <p14:sldId id="343"/>
            <p14:sldId id="315"/>
            <p14:sldId id="318"/>
            <p14:sldId id="319"/>
            <p14:sldId id="320"/>
            <p14:sldId id="323"/>
            <p14:sldId id="321"/>
            <p14:sldId id="322"/>
            <p14:sldId id="324"/>
            <p14:sldId id="325"/>
            <p14:sldId id="326"/>
            <p14:sldId id="344"/>
          </p14:sldIdLst>
        </p14:section>
        <p14:section name="Example slides" id="{D61C5538-979D-403F-ABC2-CB9C29177EE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EB142A"/>
    <a:srgbClr val="6E68AE"/>
    <a:srgbClr val="DE2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6771E-0A59-4D70-8BC6-2051BE6175BD}" v="75" dt="2024-11-19T12:50:09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568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18819-6DD9-495E-B1B2-3D8D54804F4C}" type="datetimeFigureOut">
              <a:rPr lang="fr-BE" smtClean="0"/>
              <a:t>19-11-24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FAAB2-12BD-4A38-9163-2ED419A4CFF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686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Menselijk gezicht, vrouw, overdekt">
            <a:extLst>
              <a:ext uri="{FF2B5EF4-FFF2-40B4-BE49-F238E27FC236}">
                <a16:creationId xmlns:a16="http://schemas.microsoft.com/office/drawing/2014/main" id="{9040616C-40CA-CD08-E394-BF8644EC5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Graphique 12">
            <a:extLst>
              <a:ext uri="{FF2B5EF4-FFF2-40B4-BE49-F238E27FC236}">
                <a16:creationId xmlns:a16="http://schemas.microsoft.com/office/drawing/2014/main" id="{BAC1F37B-FF2A-9F53-E345-E1A9A16A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902438" cy="268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5BD240-608F-421B-BC7C-5AE5A05C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347" y="2005071"/>
            <a:ext cx="5651653" cy="29675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5000" b="0">
                <a:solidFill>
                  <a:schemeClr val="accent5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1C0B17-ED37-4B8D-A98C-4A7C7F625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7" y="5059680"/>
            <a:ext cx="5651653" cy="14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fr-BE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8EFFAB8-73C4-1326-55B4-2E00210AA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EF6A43D7-3F03-AE29-DF4E-756CE45E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pic>
        <p:nvPicPr>
          <p:cNvPr id="5" name="Picture 4" descr="A white circle with red and black text&#10;&#10;Description automatically generated">
            <a:extLst>
              <a:ext uri="{FF2B5EF4-FFF2-40B4-BE49-F238E27FC236}">
                <a16:creationId xmlns:a16="http://schemas.microsoft.com/office/drawing/2014/main" id="{ADD3695E-B7B1-8125-62AF-C137C90267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" y="378000"/>
            <a:ext cx="1152000" cy="11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f quote + afbeelding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BFA816-5D78-6A38-E350-8A8FF5BE4B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pic>
        <p:nvPicPr>
          <p:cNvPr id="6" name="Graphique 4">
            <a:extLst>
              <a:ext uri="{FF2B5EF4-FFF2-40B4-BE49-F238E27FC236}">
                <a16:creationId xmlns:a16="http://schemas.microsoft.com/office/drawing/2014/main" id="{6EE31DED-7DC1-7C80-D130-0CB548AAD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81161" y="0"/>
            <a:ext cx="2910839" cy="206937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C92EBC8-7995-C14E-3386-621ABB77440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3" name="Espace réservé pour une image  92">
            <a:extLst>
              <a:ext uri="{FF2B5EF4-FFF2-40B4-BE49-F238E27FC236}">
                <a16:creationId xmlns:a16="http://schemas.microsoft.com/office/drawing/2014/main" id="{8E4E3AF2-5A98-F8A8-4B69-D8FE16BC62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483" y="1281277"/>
            <a:ext cx="5600347" cy="4295445"/>
          </a:xfrm>
          <a:custGeom>
            <a:avLst/>
            <a:gdLst>
              <a:gd name="connsiteX0" fmla="*/ 756632 w 5670101"/>
              <a:gd name="connsiteY0" fmla="*/ 1 h 4116538"/>
              <a:gd name="connsiteX1" fmla="*/ 1291319 w 5670101"/>
              <a:gd name="connsiteY1" fmla="*/ 219489 h 4116538"/>
              <a:gd name="connsiteX2" fmla="*/ 2600635 w 5670101"/>
              <a:gd name="connsiteY2" fmla="*/ 1516805 h 4116538"/>
              <a:gd name="connsiteX3" fmla="*/ 2613276 w 5670101"/>
              <a:gd name="connsiteY3" fmla="*/ 1527041 h 4116538"/>
              <a:gd name="connsiteX4" fmla="*/ 2613505 w 5670101"/>
              <a:gd name="connsiteY4" fmla="*/ 1527269 h 4116538"/>
              <a:gd name="connsiteX5" fmla="*/ 2835051 w 5670101"/>
              <a:gd name="connsiteY5" fmla="*/ 2057127 h 4116538"/>
              <a:gd name="connsiteX6" fmla="*/ 2834940 w 5670101"/>
              <a:gd name="connsiteY6" fmla="*/ 2058275 h 4116538"/>
              <a:gd name="connsiteX7" fmla="*/ 2835050 w 5670101"/>
              <a:gd name="connsiteY7" fmla="*/ 2059413 h 4116538"/>
              <a:gd name="connsiteX8" fmla="*/ 2613504 w 5670101"/>
              <a:gd name="connsiteY8" fmla="*/ 2589270 h 4116538"/>
              <a:gd name="connsiteX9" fmla="*/ 2613504 w 5670101"/>
              <a:gd name="connsiteY9" fmla="*/ 2589499 h 4116538"/>
              <a:gd name="connsiteX10" fmla="*/ 2599655 w 5670101"/>
              <a:gd name="connsiteY10" fmla="*/ 2600707 h 4116538"/>
              <a:gd name="connsiteX11" fmla="*/ 1291320 w 5670101"/>
              <a:gd name="connsiteY11" fmla="*/ 3897051 h 4116538"/>
              <a:gd name="connsiteX12" fmla="*/ 221545 w 5670101"/>
              <a:gd name="connsiteY12" fmla="*/ 3897051 h 4116538"/>
              <a:gd name="connsiteX13" fmla="*/ 221545 w 5670101"/>
              <a:gd name="connsiteY13" fmla="*/ 2837108 h 4116538"/>
              <a:gd name="connsiteX14" fmla="*/ 1007702 w 5670101"/>
              <a:gd name="connsiteY14" fmla="*/ 2058158 h 4116538"/>
              <a:gd name="connsiteX15" fmla="*/ 221773 w 5670101"/>
              <a:gd name="connsiteY15" fmla="*/ 1279432 h 4116538"/>
              <a:gd name="connsiteX16" fmla="*/ 221773 w 5670101"/>
              <a:gd name="connsiteY16" fmla="*/ 219489 h 4116538"/>
              <a:gd name="connsiteX17" fmla="*/ 756632 w 5670101"/>
              <a:gd name="connsiteY17" fmla="*/ 1 h 4116538"/>
              <a:gd name="connsiteX18" fmla="*/ 3591682 w 5670101"/>
              <a:gd name="connsiteY18" fmla="*/ 0 h 4116538"/>
              <a:gd name="connsiteX19" fmla="*/ 4126369 w 5670101"/>
              <a:gd name="connsiteY19" fmla="*/ 219488 h 4116538"/>
              <a:gd name="connsiteX20" fmla="*/ 5435685 w 5670101"/>
              <a:gd name="connsiteY20" fmla="*/ 1516804 h 4116538"/>
              <a:gd name="connsiteX21" fmla="*/ 5448326 w 5670101"/>
              <a:gd name="connsiteY21" fmla="*/ 1527040 h 4116538"/>
              <a:gd name="connsiteX22" fmla="*/ 5448555 w 5670101"/>
              <a:gd name="connsiteY22" fmla="*/ 1527268 h 4116538"/>
              <a:gd name="connsiteX23" fmla="*/ 5670101 w 5670101"/>
              <a:gd name="connsiteY23" fmla="*/ 2057126 h 4116538"/>
              <a:gd name="connsiteX24" fmla="*/ 5669990 w 5670101"/>
              <a:gd name="connsiteY24" fmla="*/ 2058274 h 4116538"/>
              <a:gd name="connsiteX25" fmla="*/ 5670100 w 5670101"/>
              <a:gd name="connsiteY25" fmla="*/ 2059412 h 4116538"/>
              <a:gd name="connsiteX26" fmla="*/ 5448554 w 5670101"/>
              <a:gd name="connsiteY26" fmla="*/ 2589269 h 4116538"/>
              <a:gd name="connsiteX27" fmla="*/ 5448554 w 5670101"/>
              <a:gd name="connsiteY27" fmla="*/ 2589498 h 4116538"/>
              <a:gd name="connsiteX28" fmla="*/ 5434705 w 5670101"/>
              <a:gd name="connsiteY28" fmla="*/ 2600707 h 4116538"/>
              <a:gd name="connsiteX29" fmla="*/ 4126370 w 5670101"/>
              <a:gd name="connsiteY29" fmla="*/ 3897050 h 4116538"/>
              <a:gd name="connsiteX30" fmla="*/ 3056595 w 5670101"/>
              <a:gd name="connsiteY30" fmla="*/ 3897050 h 4116538"/>
              <a:gd name="connsiteX31" fmla="*/ 3056595 w 5670101"/>
              <a:gd name="connsiteY31" fmla="*/ 2837107 h 4116538"/>
              <a:gd name="connsiteX32" fmla="*/ 3842752 w 5670101"/>
              <a:gd name="connsiteY32" fmla="*/ 2058157 h 4116538"/>
              <a:gd name="connsiteX33" fmla="*/ 3056823 w 5670101"/>
              <a:gd name="connsiteY33" fmla="*/ 1279431 h 4116538"/>
              <a:gd name="connsiteX34" fmla="*/ 3056823 w 5670101"/>
              <a:gd name="connsiteY34" fmla="*/ 219488 h 4116538"/>
              <a:gd name="connsiteX35" fmla="*/ 3591682 w 5670101"/>
              <a:gd name="connsiteY35" fmla="*/ 0 h 41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70101" h="4116538">
                <a:moveTo>
                  <a:pt x="756632" y="1"/>
                </a:moveTo>
                <a:cubicBezTo>
                  <a:pt x="950199" y="1"/>
                  <a:pt x="1143737" y="73163"/>
                  <a:pt x="1291319" y="219489"/>
                </a:cubicBezTo>
                <a:lnTo>
                  <a:pt x="2600635" y="1516805"/>
                </a:lnTo>
                <a:lnTo>
                  <a:pt x="2613276" y="1527041"/>
                </a:lnTo>
                <a:lnTo>
                  <a:pt x="2613505" y="1527269"/>
                </a:lnTo>
                <a:cubicBezTo>
                  <a:pt x="2761202" y="1673595"/>
                  <a:pt x="2835051" y="1865361"/>
                  <a:pt x="2835051" y="2057127"/>
                </a:cubicBezTo>
                <a:lnTo>
                  <a:pt x="2834940" y="2058275"/>
                </a:lnTo>
                <a:lnTo>
                  <a:pt x="2835050" y="2059413"/>
                </a:lnTo>
                <a:cubicBezTo>
                  <a:pt x="2835050" y="2251179"/>
                  <a:pt x="2761201" y="2442945"/>
                  <a:pt x="2613504" y="2589270"/>
                </a:cubicBezTo>
                <a:lnTo>
                  <a:pt x="2613504" y="2589499"/>
                </a:lnTo>
                <a:lnTo>
                  <a:pt x="2599655" y="2600707"/>
                </a:lnTo>
                <a:lnTo>
                  <a:pt x="1291320" y="3897051"/>
                </a:lnTo>
                <a:cubicBezTo>
                  <a:pt x="995926" y="4189701"/>
                  <a:pt x="516939" y="4189701"/>
                  <a:pt x="221545" y="3897051"/>
                </a:cubicBezTo>
                <a:cubicBezTo>
                  <a:pt x="-73848" y="3604401"/>
                  <a:pt x="-73848" y="3129987"/>
                  <a:pt x="221545" y="2837108"/>
                </a:cubicBezTo>
                <a:lnTo>
                  <a:pt x="1007702" y="2058158"/>
                </a:lnTo>
                <a:lnTo>
                  <a:pt x="221773" y="1279432"/>
                </a:lnTo>
                <a:cubicBezTo>
                  <a:pt x="-73620" y="986553"/>
                  <a:pt x="-73620" y="512139"/>
                  <a:pt x="221773" y="219489"/>
                </a:cubicBezTo>
                <a:cubicBezTo>
                  <a:pt x="369470" y="73163"/>
                  <a:pt x="563065" y="1"/>
                  <a:pt x="756632" y="1"/>
                </a:cubicBezTo>
                <a:close/>
                <a:moveTo>
                  <a:pt x="3591682" y="0"/>
                </a:moveTo>
                <a:cubicBezTo>
                  <a:pt x="3785249" y="0"/>
                  <a:pt x="3978787" y="73162"/>
                  <a:pt x="4126369" y="219488"/>
                </a:cubicBezTo>
                <a:lnTo>
                  <a:pt x="5435685" y="1516804"/>
                </a:lnTo>
                <a:lnTo>
                  <a:pt x="5448326" y="1527040"/>
                </a:lnTo>
                <a:lnTo>
                  <a:pt x="5448555" y="1527268"/>
                </a:lnTo>
                <a:cubicBezTo>
                  <a:pt x="5596252" y="1673594"/>
                  <a:pt x="5670101" y="1865360"/>
                  <a:pt x="5670101" y="2057126"/>
                </a:cubicBezTo>
                <a:lnTo>
                  <a:pt x="5669990" y="2058274"/>
                </a:lnTo>
                <a:lnTo>
                  <a:pt x="5670100" y="2059412"/>
                </a:lnTo>
                <a:cubicBezTo>
                  <a:pt x="5670100" y="2251178"/>
                  <a:pt x="5596251" y="2442944"/>
                  <a:pt x="5448554" y="2589269"/>
                </a:cubicBezTo>
                <a:lnTo>
                  <a:pt x="5448554" y="2589498"/>
                </a:lnTo>
                <a:lnTo>
                  <a:pt x="5434705" y="2600707"/>
                </a:lnTo>
                <a:lnTo>
                  <a:pt x="4126370" y="3897050"/>
                </a:lnTo>
                <a:cubicBezTo>
                  <a:pt x="3830976" y="4189700"/>
                  <a:pt x="3351989" y="4189700"/>
                  <a:pt x="3056595" y="3897050"/>
                </a:cubicBezTo>
                <a:cubicBezTo>
                  <a:pt x="2761202" y="3604400"/>
                  <a:pt x="2761202" y="3129986"/>
                  <a:pt x="3056595" y="2837107"/>
                </a:cubicBezTo>
                <a:lnTo>
                  <a:pt x="3842752" y="2058157"/>
                </a:lnTo>
                <a:lnTo>
                  <a:pt x="3056823" y="1279431"/>
                </a:lnTo>
                <a:cubicBezTo>
                  <a:pt x="2761430" y="986552"/>
                  <a:pt x="2761430" y="512138"/>
                  <a:pt x="3056823" y="219488"/>
                </a:cubicBezTo>
                <a:cubicBezTo>
                  <a:pt x="3204520" y="73162"/>
                  <a:pt x="3398115" y="0"/>
                  <a:pt x="3591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spcBef>
                <a:spcPts val="15600"/>
              </a:spcBef>
              <a:buNone/>
              <a:defRPr lang="fr-BE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B4E7DC7E-9C10-4B77-9F2D-1352CC23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486" y="842168"/>
            <a:ext cx="460754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5" name="Espace réservé du texte 2">
            <a:extLst>
              <a:ext uri="{FF2B5EF4-FFF2-40B4-BE49-F238E27FC236}">
                <a16:creationId xmlns:a16="http://schemas.microsoft.com/office/drawing/2014/main" id="{B45CF639-D90C-FDCD-5007-08C5FE496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7486" y="3838965"/>
            <a:ext cx="4607540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0CED5A77-9AA6-7E42-9EB8-B43C556DE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2577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ccent (quote/aandacht/vraa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90CF2168-0D41-CCCF-77B3-E5459A605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r="1087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1B883AF-3E22-E0EE-470C-93DC9CEDFC90}"/>
              </a:ext>
            </a:extLst>
          </p:cNvPr>
          <p:cNvSpPr/>
          <p:nvPr userDrawn="1"/>
        </p:nvSpPr>
        <p:spPr>
          <a:xfrm>
            <a:off x="3343276" y="676275"/>
            <a:ext cx="5505448" cy="550544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>
                  <a:alpha val="8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5000" b="1" kern="1200" dirty="0">
              <a:solidFill>
                <a:schemeClr val="bg1"/>
              </a:solidFill>
              <a:latin typeface="+mj-lt"/>
              <a:ea typeface="+mj-ea"/>
              <a:cs typeface="Poppins SemiBold" panose="00000700000000000000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9087741-97E8-2332-0D62-3DBA3608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63" y="2037806"/>
            <a:ext cx="4484914" cy="297833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E8ED6F9-7C23-2E9E-2E63-04D6192C5D3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85986343-0B37-2833-698F-308F87457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4" name="Graphique 4">
            <a:extLst>
              <a:ext uri="{FF2B5EF4-FFF2-40B4-BE49-F238E27FC236}">
                <a16:creationId xmlns:a16="http://schemas.microsoft.com/office/drawing/2014/main" id="{02A00949-D281-A6FC-E91C-3EBE6DCB83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2457451" cy="2457451"/>
          </a:xfrm>
          <a:prstGeom prst="rect">
            <a:avLst/>
          </a:prstGeom>
        </p:spPr>
      </p:pic>
      <p:pic>
        <p:nvPicPr>
          <p:cNvPr id="5" name="Graphique 5">
            <a:extLst>
              <a:ext uri="{FF2B5EF4-FFF2-40B4-BE49-F238E27FC236}">
                <a16:creationId xmlns:a16="http://schemas.microsoft.com/office/drawing/2014/main" id="{1777E8A8-0036-8A7E-EC8E-F7296D6FD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734549" y="4400549"/>
            <a:ext cx="2457451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accent (quote/aandacht/vraa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90CF2168-0D41-CCCF-77B3-E5459A605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r="1087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1B883AF-3E22-E0EE-470C-93DC9CEDFC90}"/>
              </a:ext>
            </a:extLst>
          </p:cNvPr>
          <p:cNvSpPr/>
          <p:nvPr userDrawn="1"/>
        </p:nvSpPr>
        <p:spPr>
          <a:xfrm>
            <a:off x="3343276" y="676275"/>
            <a:ext cx="5505448" cy="5505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5000" b="1" kern="1200" dirty="0">
              <a:solidFill>
                <a:schemeClr val="bg1"/>
              </a:solidFill>
              <a:latin typeface="+mj-lt"/>
              <a:ea typeface="+mj-ea"/>
              <a:cs typeface="Poppins SemiBold" panose="00000700000000000000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9087741-97E8-2332-0D62-3DBA3608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63" y="2037806"/>
            <a:ext cx="4484914" cy="297833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E8ED6F9-7C23-2E9E-2E63-04D6192C5D3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B37EB516-0323-90FC-695D-784957CF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974C845-34D1-FABF-F2A6-7B81A3FB29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2457451" cy="2457451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5D0AF353-DEC0-AD18-27DD-86C0842650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734549" y="4400549"/>
            <a:ext cx="2457451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49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j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DBEE5412-DDEC-49CD-ADA1-0126A005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7" name="Text Placeholder 53">
            <a:extLst>
              <a:ext uri="{FF2B5EF4-FFF2-40B4-BE49-F238E27FC236}">
                <a16:creationId xmlns:a16="http://schemas.microsoft.com/office/drawing/2014/main" id="{5B2BAE3B-FFBD-C88C-4485-EBF9B6ABE0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0471" y="1591015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28" name="Text Placeholder 57">
            <a:extLst>
              <a:ext uri="{FF2B5EF4-FFF2-40B4-BE49-F238E27FC236}">
                <a16:creationId xmlns:a16="http://schemas.microsoft.com/office/drawing/2014/main" id="{04FAD325-558B-E204-4B87-65981FA846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600159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53">
            <a:extLst>
              <a:ext uri="{FF2B5EF4-FFF2-40B4-BE49-F238E27FC236}">
                <a16:creationId xmlns:a16="http://schemas.microsoft.com/office/drawing/2014/main" id="{975A10FF-5C05-F4CD-C9AE-EC794FFA17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0471" y="2253472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0" name="Text Placeholder 59">
            <a:extLst>
              <a:ext uri="{FF2B5EF4-FFF2-40B4-BE49-F238E27FC236}">
                <a16:creationId xmlns:a16="http://schemas.microsoft.com/office/drawing/2014/main" id="{8435F754-E416-127C-E132-CB94C4BE7A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262616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1" name="Text Placeholder 53">
            <a:extLst>
              <a:ext uri="{FF2B5EF4-FFF2-40B4-BE49-F238E27FC236}">
                <a16:creationId xmlns:a16="http://schemas.microsoft.com/office/drawing/2014/main" id="{9A680480-57F6-EEBD-1866-89E5D2884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90471" y="2921247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2" name="Text Placeholder 61">
            <a:extLst>
              <a:ext uri="{FF2B5EF4-FFF2-40B4-BE49-F238E27FC236}">
                <a16:creationId xmlns:a16="http://schemas.microsoft.com/office/drawing/2014/main" id="{72CEAD84-23CC-D7E7-3E84-ED0EEBF7CA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930391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3" name="Text Placeholder 53">
            <a:extLst>
              <a:ext uri="{FF2B5EF4-FFF2-40B4-BE49-F238E27FC236}">
                <a16:creationId xmlns:a16="http://schemas.microsoft.com/office/drawing/2014/main" id="{8E4D1A8F-A4CD-FE90-D786-248E8F2F01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90471" y="3615447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4" name="Text Placeholder 63">
            <a:extLst>
              <a:ext uri="{FF2B5EF4-FFF2-40B4-BE49-F238E27FC236}">
                <a16:creationId xmlns:a16="http://schemas.microsoft.com/office/drawing/2014/main" id="{D079545A-7500-93E4-561E-8454C3445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624591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53">
            <a:extLst>
              <a:ext uri="{FF2B5EF4-FFF2-40B4-BE49-F238E27FC236}">
                <a16:creationId xmlns:a16="http://schemas.microsoft.com/office/drawing/2014/main" id="{AB45AE55-60FE-E2F0-41EC-60CA0234C0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0471" y="4272772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6" name="Text Placeholder 65">
            <a:extLst>
              <a:ext uri="{FF2B5EF4-FFF2-40B4-BE49-F238E27FC236}">
                <a16:creationId xmlns:a16="http://schemas.microsoft.com/office/drawing/2014/main" id="{DBB18A2F-2956-978D-FD4D-39D8C75D17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4281916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53">
            <a:extLst>
              <a:ext uri="{FF2B5EF4-FFF2-40B4-BE49-F238E27FC236}">
                <a16:creationId xmlns:a16="http://schemas.microsoft.com/office/drawing/2014/main" id="{E215FFAD-4509-3EC8-8B99-2E5D191BE8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0471" y="4938565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38" name="Text Placeholder 67">
            <a:extLst>
              <a:ext uri="{FF2B5EF4-FFF2-40B4-BE49-F238E27FC236}">
                <a16:creationId xmlns:a16="http://schemas.microsoft.com/office/drawing/2014/main" id="{2F627090-A843-0BDB-EEE2-22C711A49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947709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53">
            <a:extLst>
              <a:ext uri="{FF2B5EF4-FFF2-40B4-BE49-F238E27FC236}">
                <a16:creationId xmlns:a16="http://schemas.microsoft.com/office/drawing/2014/main" id="{212C5244-2087-E8B9-CF89-117CFB01D8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89463" y="1581871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3D5A4229-5E13-8786-79D9-BD071DB9D1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37192" y="1591015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5" name="Text Placeholder 53">
            <a:extLst>
              <a:ext uri="{FF2B5EF4-FFF2-40B4-BE49-F238E27FC236}">
                <a16:creationId xmlns:a16="http://schemas.microsoft.com/office/drawing/2014/main" id="{9941EA92-8866-81E0-D384-4BC81BAE09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9463" y="2244328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66" name="Text Placeholder 59">
            <a:extLst>
              <a:ext uri="{FF2B5EF4-FFF2-40B4-BE49-F238E27FC236}">
                <a16:creationId xmlns:a16="http://schemas.microsoft.com/office/drawing/2014/main" id="{573DBAD6-DB24-5FFC-88BF-2242516623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37192" y="2253472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7" name="Text Placeholder 53">
            <a:extLst>
              <a:ext uri="{FF2B5EF4-FFF2-40B4-BE49-F238E27FC236}">
                <a16:creationId xmlns:a16="http://schemas.microsoft.com/office/drawing/2014/main" id="{0E2D50CF-2E16-C41F-178A-8D1A4AF9DC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89463" y="2912103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68" name="Text Placeholder 61">
            <a:extLst>
              <a:ext uri="{FF2B5EF4-FFF2-40B4-BE49-F238E27FC236}">
                <a16:creationId xmlns:a16="http://schemas.microsoft.com/office/drawing/2014/main" id="{BAEC9330-5B30-C819-D4F2-91C7B06EF9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7192" y="2921247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9" name="Text Placeholder 53">
            <a:extLst>
              <a:ext uri="{FF2B5EF4-FFF2-40B4-BE49-F238E27FC236}">
                <a16:creationId xmlns:a16="http://schemas.microsoft.com/office/drawing/2014/main" id="{80964A02-66FA-9FF7-CD22-622DAC3C4C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9463" y="3606303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0" name="Text Placeholder 63">
            <a:extLst>
              <a:ext uri="{FF2B5EF4-FFF2-40B4-BE49-F238E27FC236}">
                <a16:creationId xmlns:a16="http://schemas.microsoft.com/office/drawing/2014/main" id="{E61A7F91-4906-0A79-7DDD-F54669F9E9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37192" y="3615447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1" name="Text Placeholder 53">
            <a:extLst>
              <a:ext uri="{FF2B5EF4-FFF2-40B4-BE49-F238E27FC236}">
                <a16:creationId xmlns:a16="http://schemas.microsoft.com/office/drawing/2014/main" id="{608E65E7-189A-C1DA-FD13-E69F7A5380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89463" y="4263628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2" name="Text Placeholder 65">
            <a:extLst>
              <a:ext uri="{FF2B5EF4-FFF2-40B4-BE49-F238E27FC236}">
                <a16:creationId xmlns:a16="http://schemas.microsoft.com/office/drawing/2014/main" id="{DAA07A92-05C4-5FB4-6AA2-E9089DE2F9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7192" y="4272772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3" name="Text Placeholder 53">
            <a:extLst>
              <a:ext uri="{FF2B5EF4-FFF2-40B4-BE49-F238E27FC236}">
                <a16:creationId xmlns:a16="http://schemas.microsoft.com/office/drawing/2014/main" id="{40ACAFA6-961B-48DE-23D8-2514E6D529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9463" y="4929421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4" name="Text Placeholder 67">
            <a:extLst>
              <a:ext uri="{FF2B5EF4-FFF2-40B4-BE49-F238E27FC236}">
                <a16:creationId xmlns:a16="http://schemas.microsoft.com/office/drawing/2014/main" id="{C64433B1-01CF-44AE-4E24-060EEAEE38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37192" y="4938565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53">
            <a:extLst>
              <a:ext uri="{FF2B5EF4-FFF2-40B4-BE49-F238E27FC236}">
                <a16:creationId xmlns:a16="http://schemas.microsoft.com/office/drawing/2014/main" id="{1642C832-DC24-158C-0BEF-7F8F3EC12AB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90471" y="5574481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6" name="Text Placeholder 67">
            <a:extLst>
              <a:ext uri="{FF2B5EF4-FFF2-40B4-BE49-F238E27FC236}">
                <a16:creationId xmlns:a16="http://schemas.microsoft.com/office/drawing/2014/main" id="{4EE5DE4C-B89C-BF65-362C-3742A0C42E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5583625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7" name="Text Placeholder 53">
            <a:extLst>
              <a:ext uri="{FF2B5EF4-FFF2-40B4-BE49-F238E27FC236}">
                <a16:creationId xmlns:a16="http://schemas.microsoft.com/office/drawing/2014/main" id="{CBA1CFB0-05FD-1C81-AB62-29C1C90B51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89463" y="5565337"/>
            <a:ext cx="4270249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9pPr>
          </a:lstStyle>
          <a:p>
            <a:r>
              <a:rPr lang="fr-BE" dirty="0" err="1"/>
              <a:t>Onderwerp</a:t>
            </a:r>
            <a:r>
              <a:rPr lang="fr-BE" dirty="0"/>
              <a:t> / </a:t>
            </a:r>
            <a:r>
              <a:rPr lang="fr-BE" dirty="0" err="1"/>
              <a:t>lijstitem</a:t>
            </a:r>
            <a:r>
              <a:rPr lang="fr-BE" dirty="0"/>
              <a:t> </a:t>
            </a:r>
          </a:p>
        </p:txBody>
      </p:sp>
      <p:sp>
        <p:nvSpPr>
          <p:cNvPr id="78" name="Text Placeholder 67">
            <a:extLst>
              <a:ext uri="{FF2B5EF4-FFF2-40B4-BE49-F238E27FC236}">
                <a16:creationId xmlns:a16="http://schemas.microsoft.com/office/drawing/2014/main" id="{151C3614-DC32-5DA9-D1B7-0FD4618831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37192" y="5574481"/>
            <a:ext cx="400736" cy="395668"/>
          </a:xfrm>
          <a:custGeom>
            <a:avLst/>
            <a:gdLst>
              <a:gd name="connsiteX0" fmla="*/ 211632 w 400736"/>
              <a:gd name="connsiteY0" fmla="*/ 4 h 395668"/>
              <a:gd name="connsiteX1" fmla="*/ 251329 w 400736"/>
              <a:gd name="connsiteY1" fmla="*/ 4637 h 395668"/>
              <a:gd name="connsiteX2" fmla="*/ 399960 w 400736"/>
              <a:gd name="connsiteY2" fmla="*/ 224995 h 395668"/>
              <a:gd name="connsiteX3" fmla="*/ 143368 w 400736"/>
              <a:gd name="connsiteY3" fmla="*/ 390633 h 395668"/>
              <a:gd name="connsiteX4" fmla="*/ 5089 w 400736"/>
              <a:gd name="connsiteY4" fmla="*/ 163621 h 395668"/>
              <a:gd name="connsiteX5" fmla="*/ 211632 w 400736"/>
              <a:gd name="connsiteY5" fmla="*/ 4 h 39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736" h="395668">
                <a:moveTo>
                  <a:pt x="211632" y="4"/>
                </a:moveTo>
                <a:cubicBezTo>
                  <a:pt x="224986" y="85"/>
                  <a:pt x="238296" y="1587"/>
                  <a:pt x="251329" y="4637"/>
                </a:cubicBezTo>
                <a:cubicBezTo>
                  <a:pt x="351896" y="28300"/>
                  <a:pt x="408094" y="126648"/>
                  <a:pt x="399960" y="224995"/>
                </a:cubicBezTo>
                <a:cubicBezTo>
                  <a:pt x="387390" y="388415"/>
                  <a:pt x="196609" y="407641"/>
                  <a:pt x="143368" y="390633"/>
                </a:cubicBezTo>
                <a:cubicBezTo>
                  <a:pt x="-8221" y="341829"/>
                  <a:pt x="-7481" y="233868"/>
                  <a:pt x="5089" y="163621"/>
                </a:cubicBezTo>
                <a:cubicBezTo>
                  <a:pt x="22559" y="68508"/>
                  <a:pt x="118157" y="-561"/>
                  <a:pt x="211632" y="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non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C9EE5053-2E8B-8111-FDA4-644A8E14D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31207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 1 k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DBEE5412-DDEC-49CD-ADA1-0126A005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44EF70A5-EC74-5872-27E8-06BD53E34F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861776"/>
            <a:ext cx="10507872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Add a subtitle 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A368748D-47DF-B3E0-75D6-C3266EF62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183431-E46C-4385-73A9-BA372EDF9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57574"/>
            <a:ext cx="10507663" cy="44386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1715028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2 k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65D3B8-9127-92DD-1ECC-C361C623F5A4}"/>
              </a:ext>
            </a:extLst>
          </p:cNvPr>
          <p:cNvSpPr/>
          <p:nvPr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D4414-8F73-FF6A-E0A4-F8DF601105D3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6D49E89-2706-0BC5-ED76-8D557FEE627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0D7F72E2-0CD8-F457-9752-689EA41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1392E87-2139-53EA-8348-A020F81E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10515600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D5AD2DAE-B793-054C-C5A8-762C79798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06C191-3510-F8B7-8605-7599F0FEA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795" y="1508125"/>
            <a:ext cx="4797425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76172AC-9C11-86A9-58A7-7B1591BD0C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782" y="1508125"/>
            <a:ext cx="4797425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182071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3 k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869EEE-BA32-9F8C-19EF-FADDACA9C956}"/>
              </a:ext>
            </a:extLst>
          </p:cNvPr>
          <p:cNvSpPr/>
          <p:nvPr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106A1-1A46-8BA3-EF4F-003F27AB3C16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0255F9F-042C-FD35-142B-CD3DA4CAC120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5B2FE81B-51DF-6580-1CEA-1E20B78D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253C5AEF-8CFC-62E3-5F48-F020600D3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10513469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1E75DC44-F95F-3D98-3B1B-51F0B0644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1CA3AA-4EFB-4053-E335-550483B546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1499741"/>
            <a:ext cx="3414713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D7DD99C-2410-1E95-3132-72B18CB2B6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577" y="1499741"/>
            <a:ext cx="3414713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CE8742D-E452-4CB7-5753-21B4499439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6954" y="1499741"/>
            <a:ext cx="3414713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11145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inhoud 1 kol + 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617DAF11-C9A6-83DA-CD2F-41696A83E6F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5999" y="5020104"/>
            <a:ext cx="2797175" cy="1837896"/>
          </a:xfrm>
          <a:custGeom>
            <a:avLst/>
            <a:gdLst>
              <a:gd name="connsiteX0" fmla="*/ 1477209 w 2797175"/>
              <a:gd name="connsiteY0" fmla="*/ 25 h 1837896"/>
              <a:gd name="connsiteX1" fmla="*/ 1754297 w 2797175"/>
              <a:gd name="connsiteY1" fmla="*/ 32364 h 1837896"/>
              <a:gd name="connsiteX2" fmla="*/ 2791755 w 2797175"/>
              <a:gd name="connsiteY2" fmla="*/ 1570484 h 1837896"/>
              <a:gd name="connsiteX3" fmla="*/ 2761264 w 2797175"/>
              <a:gd name="connsiteY3" fmla="*/ 1772753 h 1837896"/>
              <a:gd name="connsiteX4" fmla="*/ 2740822 w 2797175"/>
              <a:gd name="connsiteY4" fmla="*/ 1837896 h 1837896"/>
              <a:gd name="connsiteX5" fmla="*/ 40031 w 2797175"/>
              <a:gd name="connsiteY5" fmla="*/ 1837896 h 1837896"/>
              <a:gd name="connsiteX6" fmla="*/ 14140 w 2797175"/>
              <a:gd name="connsiteY6" fmla="*/ 1713596 h 1837896"/>
              <a:gd name="connsiteX7" fmla="*/ 35516 w 2797175"/>
              <a:gd name="connsiteY7" fmla="*/ 1142084 h 1837896"/>
              <a:gd name="connsiteX8" fmla="*/ 1477209 w 2797175"/>
              <a:gd name="connsiteY8" fmla="*/ 25 h 183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7175" h="1837896">
                <a:moveTo>
                  <a:pt x="1477209" y="25"/>
                </a:moveTo>
                <a:cubicBezTo>
                  <a:pt x="1570418" y="590"/>
                  <a:pt x="1663325" y="11074"/>
                  <a:pt x="1754297" y="32364"/>
                </a:cubicBezTo>
                <a:cubicBezTo>
                  <a:pt x="2456261" y="197531"/>
                  <a:pt x="2848534" y="884010"/>
                  <a:pt x="2791755" y="1570484"/>
                </a:cubicBezTo>
                <a:cubicBezTo>
                  <a:pt x="2786271" y="1641777"/>
                  <a:pt x="2775928" y="1709139"/>
                  <a:pt x="2761264" y="1772753"/>
                </a:cubicBezTo>
                <a:lnTo>
                  <a:pt x="2740822" y="1837896"/>
                </a:lnTo>
                <a:lnTo>
                  <a:pt x="40031" y="1837896"/>
                </a:lnTo>
                <a:lnTo>
                  <a:pt x="14140" y="1713596"/>
                </a:lnTo>
                <a:cubicBezTo>
                  <a:pt x="-15049" y="1510297"/>
                  <a:pt x="5355" y="1310638"/>
                  <a:pt x="35516" y="1142084"/>
                </a:cubicBezTo>
                <a:cubicBezTo>
                  <a:pt x="157459" y="478188"/>
                  <a:pt x="824742" y="-3925"/>
                  <a:pt x="1477209" y="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70BE2305-7FCC-A4B9-FF02-0B499AC62A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5996" y="1"/>
            <a:ext cx="2797176" cy="1905875"/>
          </a:xfrm>
          <a:custGeom>
            <a:avLst/>
            <a:gdLst>
              <a:gd name="connsiteX0" fmla="*/ 126450 w 2797176"/>
              <a:gd name="connsiteY0" fmla="*/ 0 h 1905875"/>
              <a:gd name="connsiteX1" fmla="*/ 2684933 w 2797176"/>
              <a:gd name="connsiteY1" fmla="*/ 0 h 1905875"/>
              <a:gd name="connsiteX2" fmla="*/ 2717681 w 2797176"/>
              <a:gd name="connsiteY2" fmla="*/ 86895 h 1905875"/>
              <a:gd name="connsiteX3" fmla="*/ 2791756 w 2797176"/>
              <a:gd name="connsiteY3" fmla="*/ 714556 h 1905875"/>
              <a:gd name="connsiteX4" fmla="*/ 1000720 w 2797176"/>
              <a:gd name="connsiteY4" fmla="*/ 1870727 h 1905875"/>
              <a:gd name="connsiteX5" fmla="*/ 35517 w 2797176"/>
              <a:gd name="connsiteY5" fmla="*/ 286156 h 1905875"/>
              <a:gd name="connsiteX6" fmla="*/ 119533 w 2797176"/>
              <a:gd name="connsiteY6" fmla="*/ 13646 h 19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176" h="1905875">
                <a:moveTo>
                  <a:pt x="126450" y="0"/>
                </a:moveTo>
                <a:lnTo>
                  <a:pt x="2684933" y="0"/>
                </a:lnTo>
                <a:lnTo>
                  <a:pt x="2717681" y="86895"/>
                </a:lnTo>
                <a:cubicBezTo>
                  <a:pt x="2783390" y="285509"/>
                  <a:pt x="2809500" y="500033"/>
                  <a:pt x="2791756" y="714556"/>
                </a:cubicBezTo>
                <a:cubicBezTo>
                  <a:pt x="2704013" y="1855245"/>
                  <a:pt x="1372347" y="1989443"/>
                  <a:pt x="1000720" y="1870727"/>
                </a:cubicBezTo>
                <a:cubicBezTo>
                  <a:pt x="-57390" y="1530069"/>
                  <a:pt x="-52226" y="776494"/>
                  <a:pt x="35517" y="286156"/>
                </a:cubicBezTo>
                <a:cubicBezTo>
                  <a:pt x="52937" y="191314"/>
                  <a:pt x="81487" y="100181"/>
                  <a:pt x="119533" y="1364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0E385605-B978-B137-9744-3CF077E725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5996" y="2082136"/>
            <a:ext cx="2797176" cy="2761803"/>
          </a:xfrm>
          <a:custGeom>
            <a:avLst/>
            <a:gdLst>
              <a:gd name="connsiteX0" fmla="*/ 1477210 w 2797176"/>
              <a:gd name="connsiteY0" fmla="*/ 25 h 2761803"/>
              <a:gd name="connsiteX1" fmla="*/ 1754298 w 2797176"/>
              <a:gd name="connsiteY1" fmla="*/ 32364 h 2761803"/>
              <a:gd name="connsiteX2" fmla="*/ 2791756 w 2797176"/>
              <a:gd name="connsiteY2" fmla="*/ 1570484 h 2761803"/>
              <a:gd name="connsiteX3" fmla="*/ 1000720 w 2797176"/>
              <a:gd name="connsiteY3" fmla="*/ 2726655 h 2761803"/>
              <a:gd name="connsiteX4" fmla="*/ 35517 w 2797176"/>
              <a:gd name="connsiteY4" fmla="*/ 1142084 h 2761803"/>
              <a:gd name="connsiteX5" fmla="*/ 1477210 w 2797176"/>
              <a:gd name="connsiteY5" fmla="*/ 25 h 27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7176" h="2761803">
                <a:moveTo>
                  <a:pt x="1477210" y="25"/>
                </a:moveTo>
                <a:cubicBezTo>
                  <a:pt x="1570419" y="589"/>
                  <a:pt x="1663326" y="11073"/>
                  <a:pt x="1754298" y="32364"/>
                </a:cubicBezTo>
                <a:cubicBezTo>
                  <a:pt x="2456262" y="197531"/>
                  <a:pt x="2848535" y="884010"/>
                  <a:pt x="2791756" y="1570484"/>
                </a:cubicBezTo>
                <a:cubicBezTo>
                  <a:pt x="2704013" y="2711173"/>
                  <a:pt x="1372347" y="2845371"/>
                  <a:pt x="1000720" y="2726655"/>
                </a:cubicBezTo>
                <a:cubicBezTo>
                  <a:pt x="-57390" y="2385997"/>
                  <a:pt x="-52226" y="1632422"/>
                  <a:pt x="35517" y="1142084"/>
                </a:cubicBezTo>
                <a:cubicBezTo>
                  <a:pt x="157460" y="478187"/>
                  <a:pt x="824743" y="-3925"/>
                  <a:pt x="1477210" y="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3152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 </a:t>
            </a:r>
          </a:p>
        </p:txBody>
      </p:sp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A816D69D-4D7F-1E18-0834-B9A47A46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674" y="363600"/>
            <a:ext cx="6715125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B01A48C1-4C25-0EA7-82EC-879724D17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8674" y="861776"/>
            <a:ext cx="6715124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D7355844-E281-8FC7-52A7-15194930A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7B1171-A323-43F3-6B2C-868C12029F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30947" y="1507601"/>
            <a:ext cx="6715125" cy="46799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271231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+inhoud 1 kol + 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4683D-D236-DB79-CFD6-5FA5EC8D8518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77EB808-066C-797D-136A-840EFCB783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34300" y="0"/>
            <a:ext cx="44577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300000"/>
              </a:lnSpc>
              <a:spcBef>
                <a:spcPts val="264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endParaRPr lang="fr-BE" dirty="0"/>
          </a:p>
        </p:txBody>
      </p:sp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BD16D9B-36D2-A047-2D4A-CB8510C1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6483301" cy="390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0"/>
              <a:t>Klik om stijl te bewerken</a:t>
            </a:r>
            <a:endParaRPr lang="fr-BE" noProof="0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4BB4F2D-154B-5EDF-7F62-5DD8BA8EE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6483301" cy="390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z="2400">
                <a:solidFill>
                  <a:schemeClr val="accent1"/>
                </a:solidFill>
                <a:latin typeface="+mj-lt"/>
              </a:rPr>
              <a:t>Klikken om de tekststijl van het model te bewerken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5E951E0C-7754-6002-8C5A-4608FD1AA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3A463-B8DE-11ED-C0FD-E74D4D82D3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51" y="1491079"/>
            <a:ext cx="6483350" cy="47053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3999545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afbeelding cir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0C92EBC8-7995-C14E-3386-621ABB77440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705773-74F7-DD1B-3923-A5C2E38F519C}"/>
              </a:ext>
            </a:extLst>
          </p:cNvPr>
          <p:cNvSpPr/>
          <p:nvPr userDrawn="1"/>
        </p:nvSpPr>
        <p:spPr>
          <a:xfrm>
            <a:off x="0" y="0"/>
            <a:ext cx="108000" cy="6858000"/>
          </a:xfrm>
          <a:prstGeom prst="rect">
            <a:avLst/>
          </a:prstGeom>
          <a:gradFill>
            <a:gsLst>
              <a:gs pos="0">
                <a:srgbClr val="EB142A"/>
              </a:gs>
              <a:gs pos="100000">
                <a:srgbClr val="DE21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FA7D73B0-96DB-63D1-D9E3-9DB3FF567C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893" y="2"/>
            <a:ext cx="12160216" cy="4174411"/>
          </a:xfrm>
          <a:custGeom>
            <a:avLst/>
            <a:gdLst>
              <a:gd name="connsiteX0" fmla="*/ 0 w 12160216"/>
              <a:gd name="connsiteY0" fmla="*/ 0 h 4174411"/>
              <a:gd name="connsiteX1" fmla="*/ 12160216 w 12160216"/>
              <a:gd name="connsiteY1" fmla="*/ 0 h 4174411"/>
              <a:gd name="connsiteX2" fmla="*/ 12083219 w 12160216"/>
              <a:gd name="connsiteY2" fmla="*/ 195282 h 4174411"/>
              <a:gd name="connsiteX3" fmla="*/ 6080108 w 12160216"/>
              <a:gd name="connsiteY3" fmla="*/ 4174411 h 4174411"/>
              <a:gd name="connsiteX4" fmla="*/ 76997 w 12160216"/>
              <a:gd name="connsiteY4" fmla="*/ 195282 h 417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0216" h="4174411">
                <a:moveTo>
                  <a:pt x="0" y="0"/>
                </a:moveTo>
                <a:lnTo>
                  <a:pt x="12160216" y="0"/>
                </a:lnTo>
                <a:lnTo>
                  <a:pt x="12083219" y="195282"/>
                </a:lnTo>
                <a:cubicBezTo>
                  <a:pt x="11094173" y="2533649"/>
                  <a:pt x="8778751" y="4174411"/>
                  <a:pt x="6080108" y="4174411"/>
                </a:cubicBezTo>
                <a:cubicBezTo>
                  <a:pt x="3381466" y="4174411"/>
                  <a:pt x="1066043" y="2533649"/>
                  <a:pt x="76997" y="1952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2C6F278F-04ED-877F-56EC-AEE0F1156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592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8">
            <a:extLst>
              <a:ext uri="{FF2B5EF4-FFF2-40B4-BE49-F238E27FC236}">
                <a16:creationId xmlns:a16="http://schemas.microsoft.com/office/drawing/2014/main" id="{043566B0-7C8E-7FD3-7083-38DC74A624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0"/>
            <a:ext cx="6096000" cy="6852246"/>
          </a:xfrm>
          <a:custGeom>
            <a:avLst/>
            <a:gdLst>
              <a:gd name="connsiteX0" fmla="*/ 1590057 w 6096000"/>
              <a:gd name="connsiteY0" fmla="*/ 0 h 6852246"/>
              <a:gd name="connsiteX1" fmla="*/ 6096000 w 6096000"/>
              <a:gd name="connsiteY1" fmla="*/ 0 h 6852246"/>
              <a:gd name="connsiteX2" fmla="*/ 6096000 w 6096000"/>
              <a:gd name="connsiteY2" fmla="*/ 6852246 h 6852246"/>
              <a:gd name="connsiteX3" fmla="*/ 1451702 w 6096000"/>
              <a:gd name="connsiteY3" fmla="*/ 6852246 h 6852246"/>
              <a:gd name="connsiteX4" fmla="*/ 1354970 w 6096000"/>
              <a:gd name="connsiteY4" fmla="*/ 6760020 h 6852246"/>
              <a:gd name="connsiteX5" fmla="*/ 0 w 6096000"/>
              <a:gd name="connsiteY5" fmla="*/ 3488833 h 6852246"/>
              <a:gd name="connsiteX6" fmla="*/ 1515633 w 6096000"/>
              <a:gd name="connsiteY6" fmla="*/ 64468 h 685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2246">
                <a:moveTo>
                  <a:pt x="1590057" y="0"/>
                </a:moveTo>
                <a:lnTo>
                  <a:pt x="6096000" y="0"/>
                </a:lnTo>
                <a:lnTo>
                  <a:pt x="6096000" y="6852246"/>
                </a:lnTo>
                <a:lnTo>
                  <a:pt x="1451702" y="6852246"/>
                </a:lnTo>
                <a:lnTo>
                  <a:pt x="1354970" y="6760020"/>
                </a:lnTo>
                <a:cubicBezTo>
                  <a:pt x="517800" y="5922850"/>
                  <a:pt x="0" y="4766311"/>
                  <a:pt x="0" y="3488833"/>
                </a:cubicBezTo>
                <a:cubicBezTo>
                  <a:pt x="0" y="2131513"/>
                  <a:pt x="584548" y="910721"/>
                  <a:pt x="1515633" y="644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5760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pic>
        <p:nvPicPr>
          <p:cNvPr id="3" name="Graphique 12">
            <a:extLst>
              <a:ext uri="{FF2B5EF4-FFF2-40B4-BE49-F238E27FC236}">
                <a16:creationId xmlns:a16="http://schemas.microsoft.com/office/drawing/2014/main" id="{4880DA7D-128E-E92A-2741-888FAD661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902438" cy="268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5BD240-608F-421B-BC7C-5AE5A05C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347" y="2005071"/>
            <a:ext cx="5651653" cy="29675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5000" b="0">
                <a:solidFill>
                  <a:schemeClr val="accent5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8EFFAB8-73C4-1326-55B4-2E00210AA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EF6A43D7-3F03-AE29-DF4E-756CE45E91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1450" y="6328002"/>
            <a:ext cx="293913" cy="220435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EBE966BB-8EA4-49B2-E6AF-45C387CA3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7" y="5059680"/>
            <a:ext cx="5651653" cy="14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fr-BE" dirty="0"/>
          </a:p>
        </p:txBody>
      </p:sp>
      <p:pic>
        <p:nvPicPr>
          <p:cNvPr id="6" name="Picture 5" descr="A white circle with red and black text&#10;&#10;Description automatically generated">
            <a:extLst>
              <a:ext uri="{FF2B5EF4-FFF2-40B4-BE49-F238E27FC236}">
                <a16:creationId xmlns:a16="http://schemas.microsoft.com/office/drawing/2014/main" id="{D665BFE7-45AE-D608-A5B7-CD78D5A68D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" y="378000"/>
            <a:ext cx="1152000" cy="11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93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 pagina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C58AD421-1087-7130-093E-29EDE9020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r="1087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0BC53AB5-0B30-C7B2-6D2A-BDAE27A1DE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734549" y="4400549"/>
            <a:ext cx="2457451" cy="2457451"/>
          </a:xfrm>
          <a:prstGeom prst="rect">
            <a:avLst/>
          </a:prstGeom>
        </p:spPr>
      </p:pic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F7DDE677-CAD0-6C4F-CC53-5E42EFFCDD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093601"/>
            <a:ext cx="6095999" cy="5764399"/>
          </a:xfrm>
          <a:custGeom>
            <a:avLst/>
            <a:gdLst>
              <a:gd name="connsiteX0" fmla="*/ 2148420 w 5207000"/>
              <a:gd name="connsiteY0" fmla="*/ 0 h 4923758"/>
              <a:gd name="connsiteX1" fmla="*/ 5207000 w 5207000"/>
              <a:gd name="connsiteY1" fmla="*/ 3058579 h 4923758"/>
              <a:gd name="connsiteX2" fmla="*/ 4684642 w 5207000"/>
              <a:gd name="connsiteY2" fmla="*/ 4768660 h 4923758"/>
              <a:gd name="connsiteX3" fmla="*/ 4568661 w 5207000"/>
              <a:gd name="connsiteY3" fmla="*/ 4923758 h 4923758"/>
              <a:gd name="connsiteX4" fmla="*/ 0 w 5207000"/>
              <a:gd name="connsiteY4" fmla="*/ 4923758 h 4923758"/>
              <a:gd name="connsiteX5" fmla="*/ 0 w 5207000"/>
              <a:gd name="connsiteY5" fmla="*/ 882821 h 4923758"/>
              <a:gd name="connsiteX6" fmla="*/ 202880 w 5207000"/>
              <a:gd name="connsiteY6" fmla="*/ 698431 h 4923758"/>
              <a:gd name="connsiteX7" fmla="*/ 2148420 w 5207000"/>
              <a:gd name="connsiteY7" fmla="*/ 0 h 4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4923758">
                <a:moveTo>
                  <a:pt x="2148420" y="0"/>
                </a:moveTo>
                <a:cubicBezTo>
                  <a:pt x="3837627" y="0"/>
                  <a:pt x="5207000" y="1369373"/>
                  <a:pt x="5207000" y="3058579"/>
                </a:cubicBezTo>
                <a:cubicBezTo>
                  <a:pt x="5207000" y="3692031"/>
                  <a:pt x="5014432" y="4280507"/>
                  <a:pt x="4684642" y="4768660"/>
                </a:cubicBezTo>
                <a:lnTo>
                  <a:pt x="4568661" y="4923758"/>
                </a:lnTo>
                <a:lnTo>
                  <a:pt x="0" y="4923758"/>
                </a:lnTo>
                <a:lnTo>
                  <a:pt x="0" y="882821"/>
                </a:lnTo>
                <a:lnTo>
                  <a:pt x="202880" y="698431"/>
                </a:lnTo>
                <a:cubicBezTo>
                  <a:pt x="731583" y="262106"/>
                  <a:pt x="1409393" y="0"/>
                  <a:pt x="21484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buNone/>
              <a:defRPr lang="fr-FR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A698C0BB-61B2-4582-A7DB-5D32068E0264}"/>
              </a:ext>
            </a:extLst>
          </p:cNvPr>
          <p:cNvSpPr txBox="1">
            <a:spLocks/>
          </p:cNvSpPr>
          <p:nvPr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DA6BC07-3356-0AA4-5090-8FA4057780B4}"/>
              </a:ext>
            </a:extLst>
          </p:cNvPr>
          <p:cNvSpPr txBox="1">
            <a:spLocks/>
          </p:cNvSpPr>
          <p:nvPr userDrawn="1"/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F12D1-DAC4-F4AF-BC02-91B3AB0F4C8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D7355844-E281-8FC7-52A7-15194930A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34" name="Titre 3">
            <a:extLst>
              <a:ext uri="{FF2B5EF4-FFF2-40B4-BE49-F238E27FC236}">
                <a16:creationId xmlns:a16="http://schemas.microsoft.com/office/drawing/2014/main" id="{47BA180F-D2EB-276E-A060-B1B0C5DE7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700" y="1558391"/>
            <a:ext cx="4856373" cy="5879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sz="4000" dirty="0"/>
              <a:t>Contact</a:t>
            </a:r>
            <a:endParaRPr lang="fr-BE" sz="4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205C7F2-5B6F-4C15-387E-3E280F7B5F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0" y="2457446"/>
            <a:ext cx="4138822" cy="2750693"/>
          </a:xfrm>
        </p:spPr>
        <p:txBody>
          <a:bodyPr/>
          <a:lstStyle/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774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sscherm / Titel presentat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BD240-608F-421B-BC7C-5AE5A05C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1C0B17-ED37-4B8D-A98C-4A7C7F625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0262"/>
            <a:ext cx="9144000" cy="6762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3563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1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83D8E2-66A6-45C7-AB8C-FAF3AEEB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23BB81-5CA0-47BD-B008-81E51DA6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00"/>
            <a:ext cx="105156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F03E3A64-0777-4EAC-AF6E-007764471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94552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vas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C6558-4877-41C5-8B92-0C11B91A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F36FF-7667-4AD6-BBFB-1D36D170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400">
                <a:solidFill>
                  <a:srgbClr val="676767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EC4B0176-6F65-406B-B348-9FB627598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FC4FF5D8-2C49-478A-801D-00050892803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400" cy="6858000"/>
          </a:xfrm>
          <a:prstGeom prst="rect">
            <a:avLst/>
          </a:prstGeom>
        </p:spPr>
      </p:pic>
      <p:pic>
        <p:nvPicPr>
          <p:cNvPr id="6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E317745-E1BB-473A-AD2E-35FD37A1F802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42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vrij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C6558-4877-41C5-8B92-0C11B91A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F36FF-7667-4AD6-BBFB-1D36D170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400">
                <a:solidFill>
                  <a:srgbClr val="676767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8245C2FD-9E79-4D3F-B9F6-236C1BBA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pour une image  8">
            <a:extLst>
              <a:ext uri="{FF2B5EF4-FFF2-40B4-BE49-F238E27FC236}">
                <a16:creationId xmlns:a16="http://schemas.microsoft.com/office/drawing/2014/main" id="{5AEA942D-EFD9-4F0E-986D-6953A98BD4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52400" cy="6858000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+mn-lt"/>
                <a:ea typeface="Batang" panose="020B0503020000020004" pitchFamily="18" charset="-12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sz="2400" dirty="0">
                <a:effectLst/>
                <a:latin typeface="Calibri" panose="020F0502020204030204" pitchFamily="34" charset="0"/>
              </a:rPr>
              <a:t>Klik op invoegen&gt;afbeeldingen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om uw afbeelding naar keuze 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toe te voegen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8387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2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11CC9A36-C398-4DD2-98DF-E6B666C9D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9768E76-1BAB-40EC-85C5-2496CD8B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1F845D2-E20E-49F5-A4CC-436DFF38204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628650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6254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A602AC1-0531-4D8F-A44D-E3FBCD14E1B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72200" y="1508399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  <a:tab pos="7143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60340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3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CFDF7-72E9-4731-968F-36CAF7B2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39D67D44-73AB-40AB-8513-B5ABFF14E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A2954D3-B38B-45DC-B0D3-AA2BABACC9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3414712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898525" indent="-182563">
              <a:tabLst/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F5D8DB0-A821-45E9-BF14-9326B18BC55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88643" y="1508400"/>
            <a:ext cx="3414712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898525" indent="-182563">
              <a:tabLst>
                <a:tab pos="898525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498E848-306A-473C-BDC9-1751173271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39086" y="1508400"/>
            <a:ext cx="3414712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898525" indent="-182563">
              <a:tabLst>
                <a:tab pos="898525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93801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ccentpagina (of quote/aandacht/…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98873-015E-4D32-8FA2-F5357DA7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050" y="620712"/>
            <a:ext cx="6057900" cy="5616575"/>
          </a:xfrm>
          <a:prstGeom prst="rect">
            <a:avLst/>
          </a:prstGeom>
        </p:spPr>
        <p:txBody>
          <a:bodyPr lIns="0">
            <a:normAutofit/>
          </a:bodyPr>
          <a:lstStyle>
            <a:lvl1pPr algn="ctr">
              <a:defRPr sz="5000" b="1">
                <a:solidFill>
                  <a:srgbClr val="676767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E37A068E-17EF-4B33-B6C8-02576AAE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05779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4CBD1608-1CE8-4D7C-9F54-B0A263E49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72700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1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83D8E2-66A6-45C7-AB8C-FAF3AEEB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23BB81-5CA0-47BD-B008-81E51DA6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00"/>
            <a:ext cx="105156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 dirty="0"/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F03E3A64-0777-4EAC-AF6E-007764471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3934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1 + afbeelding -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F2168220-1556-8243-BDE6-B937EACA4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Espace réservé pour une image  8">
            <a:extLst>
              <a:ext uri="{FF2B5EF4-FFF2-40B4-BE49-F238E27FC236}">
                <a16:creationId xmlns:a16="http://schemas.microsoft.com/office/drawing/2014/main" id="{6C01215B-C7EF-D966-D793-ACF4BA23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240" y="-6605"/>
            <a:ext cx="5219700" cy="6864606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576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98921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vrij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C6558-4877-41C5-8B92-0C11B91A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F36FF-7667-4AD6-BBFB-1D36D170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400">
                <a:solidFill>
                  <a:srgbClr val="676767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8245C2FD-9E79-4D3F-B9F6-236C1BBA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pour une image  8">
            <a:extLst>
              <a:ext uri="{FF2B5EF4-FFF2-40B4-BE49-F238E27FC236}">
                <a16:creationId xmlns:a16="http://schemas.microsoft.com/office/drawing/2014/main" id="{5AEA942D-EFD9-4F0E-986D-6953A98BD4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52400" cy="6858000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+mn-lt"/>
                <a:ea typeface="Batang" panose="020B0503020000020004" pitchFamily="18" charset="-12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sz="2400" dirty="0">
                <a:effectLst/>
                <a:latin typeface="Calibri" panose="020F0502020204030204" pitchFamily="34" charset="0"/>
              </a:rPr>
              <a:t>Klik op invoegen&gt;afbeeldingen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om uw afbeelding naar keuze </a:t>
            </a:r>
            <a:br>
              <a:rPr lang="nl-BE" sz="2400" dirty="0">
                <a:effectLst/>
                <a:latin typeface="Calibri" panose="020F0502020204030204" pitchFamily="34" charset="0"/>
              </a:rPr>
            </a:br>
            <a:r>
              <a:rPr lang="nl-BE" sz="2400" dirty="0">
                <a:effectLst/>
                <a:latin typeface="Calibri" panose="020F0502020204030204" pitchFamily="34" charset="0"/>
              </a:rPr>
              <a:t>toe te voegen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111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2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11CC9A36-C398-4DD2-98DF-E6B666C9D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9768E76-1BAB-40EC-85C5-2496CD8B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1F845D2-E20E-49F5-A4CC-436DFF38204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628650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6254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A602AC1-0531-4D8F-A44D-E3FBCD14E1B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84800" y="1508400"/>
            <a:ext cx="51552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tabLst/>
              <a:defRPr sz="2400"/>
            </a:lvl1pPr>
            <a:lvl2pPr marL="625475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625475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16754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3 x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CFDF7-72E9-4731-968F-36CAF7B2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7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 b="1">
                <a:solidFill>
                  <a:srgbClr val="EB142A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39D67D44-73AB-40AB-8513-B5ABFF14E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699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D6DFF03-A8B6-4C75-ADBB-11759D3949F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508400"/>
            <a:ext cx="34164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6700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1DB2958-D076-4738-9AB2-A7393236A09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88643" y="1508400"/>
            <a:ext cx="34164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7C1AB09-6B3D-48D8-AF4A-225FA4DC08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37299" y="1508400"/>
            <a:ext cx="3416400" cy="4680000"/>
          </a:xfrm>
          <a:prstGeom prst="rect">
            <a:avLst/>
          </a:prstGeom>
        </p:spPr>
        <p:txBody>
          <a:bodyPr/>
          <a:lstStyle>
            <a:lvl1pPr marL="271463" indent="-271463">
              <a:spcAft>
                <a:spcPts val="0"/>
              </a:spcAft>
              <a:buFontTx/>
              <a:buBlip>
                <a:blip r:embed="rId2"/>
              </a:buBlip>
              <a:defRPr sz="2400"/>
            </a:lvl1pPr>
            <a:lvl2pPr marL="534988" indent="-263525">
              <a:spcAft>
                <a:spcPts val="0"/>
              </a:spcAft>
              <a:buFontTx/>
              <a:buBlip>
                <a:blip r:embed="rId3"/>
              </a:buBlip>
              <a:tabLst>
                <a:tab pos="534988" algn="l"/>
              </a:tabLst>
              <a:defRPr/>
            </a:lvl2pPr>
            <a:lvl3pPr marL="989013" indent="-180975">
              <a:tabLst>
                <a:tab pos="989013" algn="l"/>
              </a:tabLst>
              <a:defRPr/>
            </a:lvl3pPr>
            <a:lvl6pPr marL="2286000" indent="0">
              <a:buNone/>
              <a:defRPr/>
            </a:lvl6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476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1 + afbeelding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1F32-7463-EE82-CF46-CC9B5E3F5004}"/>
              </a:ext>
            </a:extLst>
          </p:cNvPr>
          <p:cNvSpPr/>
          <p:nvPr userDrawn="1"/>
        </p:nvSpPr>
        <p:spPr>
          <a:xfrm>
            <a:off x="4395354" y="-6606"/>
            <a:ext cx="7796645" cy="6864606"/>
          </a:xfrm>
          <a:prstGeom prst="rect">
            <a:avLst/>
          </a:prstGeom>
          <a:gradFill flip="none" rotWithShape="1">
            <a:gsLst>
              <a:gs pos="0">
                <a:srgbClr val="EB142A"/>
              </a:gs>
              <a:gs pos="10000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Espace réservé pour une image  8">
            <a:extLst>
              <a:ext uri="{FF2B5EF4-FFF2-40B4-BE49-F238E27FC236}">
                <a16:creationId xmlns:a16="http://schemas.microsoft.com/office/drawing/2014/main" id="{13E02F9A-B8FB-007F-2439-812EDD4015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240" y="-6605"/>
            <a:ext cx="5219700" cy="6864606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576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F7E97FC1-FE46-8CA1-2F71-2E757769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3185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1 + afbeelding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1F32-7463-EE82-CF46-CC9B5E3F5004}"/>
              </a:ext>
            </a:extLst>
          </p:cNvPr>
          <p:cNvSpPr/>
          <p:nvPr userDrawn="1"/>
        </p:nvSpPr>
        <p:spPr>
          <a:xfrm>
            <a:off x="4395354" y="-6606"/>
            <a:ext cx="7796645" cy="68646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838965"/>
            <a:ext cx="5609026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Espace réservé pour une image  8">
            <a:extLst>
              <a:ext uri="{FF2B5EF4-FFF2-40B4-BE49-F238E27FC236}">
                <a16:creationId xmlns:a16="http://schemas.microsoft.com/office/drawing/2014/main" id="{AA2FD768-295C-5D7E-7E7B-B7859CF9DD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240" y="-6605"/>
            <a:ext cx="5219700" cy="6864606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576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8E6FFC49-E83E-23F1-19CA-0110AE8D6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211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2 + afbeelding -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39" y="842168"/>
            <a:ext cx="398561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239" y="3838965"/>
            <a:ext cx="3985611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434A961F-9261-4ABF-7302-D3B69ECA01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5588" y="0"/>
            <a:ext cx="7716413" cy="6858000"/>
          </a:xfrm>
          <a:custGeom>
            <a:avLst/>
            <a:gdLst>
              <a:gd name="connsiteX0" fmla="*/ 0 w 7716413"/>
              <a:gd name="connsiteY0" fmla="*/ 0 h 6858000"/>
              <a:gd name="connsiteX1" fmla="*/ 7716413 w 7716413"/>
              <a:gd name="connsiteY1" fmla="*/ 0 h 6858000"/>
              <a:gd name="connsiteX2" fmla="*/ 7716413 w 7716413"/>
              <a:gd name="connsiteY2" fmla="*/ 6858000 h 6858000"/>
              <a:gd name="connsiteX3" fmla="*/ 0 w 7716413"/>
              <a:gd name="connsiteY3" fmla="*/ 6858000 h 6858000"/>
              <a:gd name="connsiteX4" fmla="*/ 154693 w 7716413"/>
              <a:gd name="connsiteY4" fmla="*/ 6515826 h 6858000"/>
              <a:gd name="connsiteX5" fmla="*/ 777894 w 7716413"/>
              <a:gd name="connsiteY5" fmla="*/ 3429000 h 6858000"/>
              <a:gd name="connsiteX6" fmla="*/ 154693 w 7716413"/>
              <a:gd name="connsiteY6" fmla="*/ 3421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413" h="6858000">
                <a:moveTo>
                  <a:pt x="0" y="0"/>
                </a:moveTo>
                <a:lnTo>
                  <a:pt x="7716413" y="0"/>
                </a:lnTo>
                <a:lnTo>
                  <a:pt x="7716413" y="6858000"/>
                </a:lnTo>
                <a:lnTo>
                  <a:pt x="0" y="6858000"/>
                </a:lnTo>
                <a:lnTo>
                  <a:pt x="154693" y="6515826"/>
                </a:lnTo>
                <a:cubicBezTo>
                  <a:pt x="555988" y="5567060"/>
                  <a:pt x="777894" y="4523944"/>
                  <a:pt x="777894" y="3429000"/>
                </a:cubicBezTo>
                <a:cubicBezTo>
                  <a:pt x="777894" y="2334056"/>
                  <a:pt x="555988" y="1290941"/>
                  <a:pt x="154693" y="34217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600000"/>
              </a:lnSpc>
              <a:spcBef>
                <a:spcPts val="18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47FFC085-4F62-3EDF-A302-60E3C511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921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2 + afbeelding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5C5D7F-F895-AB5B-EFCC-4194AD87FDBC}"/>
              </a:ext>
            </a:extLst>
          </p:cNvPr>
          <p:cNvSpPr/>
          <p:nvPr userDrawn="1"/>
        </p:nvSpPr>
        <p:spPr>
          <a:xfrm>
            <a:off x="1" y="0"/>
            <a:ext cx="537028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F2168220-1556-8243-BDE6-B937EACA4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571500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39" y="842168"/>
            <a:ext cx="398561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239" y="3838965"/>
            <a:ext cx="3985611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F0E45A8-51D1-D08C-2D33-70A2BA20B3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5588" y="0"/>
            <a:ext cx="7716413" cy="6858000"/>
          </a:xfrm>
          <a:custGeom>
            <a:avLst/>
            <a:gdLst>
              <a:gd name="connsiteX0" fmla="*/ 0 w 7716413"/>
              <a:gd name="connsiteY0" fmla="*/ 0 h 6858000"/>
              <a:gd name="connsiteX1" fmla="*/ 7716413 w 7716413"/>
              <a:gd name="connsiteY1" fmla="*/ 0 h 6858000"/>
              <a:gd name="connsiteX2" fmla="*/ 7716413 w 7716413"/>
              <a:gd name="connsiteY2" fmla="*/ 6858000 h 6858000"/>
              <a:gd name="connsiteX3" fmla="*/ 0 w 7716413"/>
              <a:gd name="connsiteY3" fmla="*/ 6858000 h 6858000"/>
              <a:gd name="connsiteX4" fmla="*/ 154693 w 7716413"/>
              <a:gd name="connsiteY4" fmla="*/ 6515826 h 6858000"/>
              <a:gd name="connsiteX5" fmla="*/ 777894 w 7716413"/>
              <a:gd name="connsiteY5" fmla="*/ 3429000 h 6858000"/>
              <a:gd name="connsiteX6" fmla="*/ 154693 w 7716413"/>
              <a:gd name="connsiteY6" fmla="*/ 3421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413" h="6858000">
                <a:moveTo>
                  <a:pt x="0" y="0"/>
                </a:moveTo>
                <a:lnTo>
                  <a:pt x="7716413" y="0"/>
                </a:lnTo>
                <a:lnTo>
                  <a:pt x="7716413" y="6858000"/>
                </a:lnTo>
                <a:lnTo>
                  <a:pt x="0" y="6858000"/>
                </a:lnTo>
                <a:lnTo>
                  <a:pt x="154693" y="6515826"/>
                </a:lnTo>
                <a:cubicBezTo>
                  <a:pt x="555988" y="5567060"/>
                  <a:pt x="777894" y="4523944"/>
                  <a:pt x="777894" y="3429000"/>
                </a:cubicBezTo>
                <a:cubicBezTo>
                  <a:pt x="777894" y="2334056"/>
                  <a:pt x="555988" y="1290941"/>
                  <a:pt x="154693" y="3421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600000"/>
              </a:lnSpc>
              <a:spcBef>
                <a:spcPts val="18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2774C1B-C979-4287-FB20-B223EAC59B57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B5499AF2-7C82-7E84-92B1-68C280E1D41A}"/>
              </a:ext>
            </a:extLst>
          </p:cNvPr>
          <p:cNvSpPr txBox="1">
            <a:spLocks/>
          </p:cNvSpPr>
          <p:nvPr userDrawn="1"/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7966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oofdstuk 2 + afbeelding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392CD-0213-DEA7-FF3A-803210474F1C}"/>
              </a:ext>
            </a:extLst>
          </p:cNvPr>
          <p:cNvSpPr/>
          <p:nvPr userDrawn="1"/>
        </p:nvSpPr>
        <p:spPr>
          <a:xfrm>
            <a:off x="0" y="0"/>
            <a:ext cx="534125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>
                  <a:alpha val="8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BE" sz="5000" b="1">
              <a:solidFill>
                <a:schemeClr val="bg1"/>
              </a:solidFill>
              <a:latin typeface="+mj-lt"/>
              <a:ea typeface="+mj-ea"/>
              <a:cs typeface="Poppins SemiBold" panose="00000700000000000000" pitchFamily="2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74FDDA6-7F60-BDE5-9D1C-1940A884A5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5588" y="0"/>
            <a:ext cx="7716413" cy="6858000"/>
          </a:xfrm>
          <a:custGeom>
            <a:avLst/>
            <a:gdLst>
              <a:gd name="connsiteX0" fmla="*/ 0 w 7716413"/>
              <a:gd name="connsiteY0" fmla="*/ 0 h 6858000"/>
              <a:gd name="connsiteX1" fmla="*/ 7716413 w 7716413"/>
              <a:gd name="connsiteY1" fmla="*/ 0 h 6858000"/>
              <a:gd name="connsiteX2" fmla="*/ 7716413 w 7716413"/>
              <a:gd name="connsiteY2" fmla="*/ 6858000 h 6858000"/>
              <a:gd name="connsiteX3" fmla="*/ 0 w 7716413"/>
              <a:gd name="connsiteY3" fmla="*/ 6858000 h 6858000"/>
              <a:gd name="connsiteX4" fmla="*/ 154693 w 7716413"/>
              <a:gd name="connsiteY4" fmla="*/ 6515826 h 6858000"/>
              <a:gd name="connsiteX5" fmla="*/ 777894 w 7716413"/>
              <a:gd name="connsiteY5" fmla="*/ 3429000 h 6858000"/>
              <a:gd name="connsiteX6" fmla="*/ 154693 w 7716413"/>
              <a:gd name="connsiteY6" fmla="*/ 3421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413" h="6858000">
                <a:moveTo>
                  <a:pt x="0" y="0"/>
                </a:moveTo>
                <a:lnTo>
                  <a:pt x="7716413" y="0"/>
                </a:lnTo>
                <a:lnTo>
                  <a:pt x="7716413" y="6858000"/>
                </a:lnTo>
                <a:lnTo>
                  <a:pt x="0" y="6858000"/>
                </a:lnTo>
                <a:lnTo>
                  <a:pt x="154693" y="6515826"/>
                </a:lnTo>
                <a:cubicBezTo>
                  <a:pt x="555988" y="5567060"/>
                  <a:pt x="777894" y="4523944"/>
                  <a:pt x="777894" y="3429000"/>
                </a:cubicBezTo>
                <a:cubicBezTo>
                  <a:pt x="777894" y="2334056"/>
                  <a:pt x="555988" y="1290941"/>
                  <a:pt x="154693" y="3421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600000"/>
              </a:lnSpc>
              <a:spcBef>
                <a:spcPts val="1800"/>
              </a:spcBef>
              <a:buNone/>
              <a:defRPr lang="en-U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CF1C0A-F5BC-BCB9-48B3-614DED0EFE2F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943B16D-691D-5220-4F97-ED51C738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39" y="842168"/>
            <a:ext cx="398561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97319B2-C92D-8F1C-5AB1-FE40E712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239" y="3838965"/>
            <a:ext cx="3985611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7FF3B5F7-5F98-4C1D-9CD2-61B11BC39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66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f quote + Afbeelding -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5">
            <a:extLst>
              <a:ext uri="{FF2B5EF4-FFF2-40B4-BE49-F238E27FC236}">
                <a16:creationId xmlns:a16="http://schemas.microsoft.com/office/drawing/2014/main" id="{79E94671-126C-1569-3F9A-38C121E99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81161" y="0"/>
            <a:ext cx="2910839" cy="206937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C92EBC8-7995-C14E-3386-621ABB77440E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3" name="Espace réservé pour une image  92">
            <a:extLst>
              <a:ext uri="{FF2B5EF4-FFF2-40B4-BE49-F238E27FC236}">
                <a16:creationId xmlns:a16="http://schemas.microsoft.com/office/drawing/2014/main" id="{8E4E3AF2-5A98-F8A8-4B69-D8FE16BC62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483" y="1281277"/>
            <a:ext cx="5600347" cy="4295445"/>
          </a:xfrm>
          <a:custGeom>
            <a:avLst/>
            <a:gdLst>
              <a:gd name="connsiteX0" fmla="*/ 756632 w 5670101"/>
              <a:gd name="connsiteY0" fmla="*/ 1 h 4116538"/>
              <a:gd name="connsiteX1" fmla="*/ 1291319 w 5670101"/>
              <a:gd name="connsiteY1" fmla="*/ 219489 h 4116538"/>
              <a:gd name="connsiteX2" fmla="*/ 2600635 w 5670101"/>
              <a:gd name="connsiteY2" fmla="*/ 1516805 h 4116538"/>
              <a:gd name="connsiteX3" fmla="*/ 2613276 w 5670101"/>
              <a:gd name="connsiteY3" fmla="*/ 1527041 h 4116538"/>
              <a:gd name="connsiteX4" fmla="*/ 2613505 w 5670101"/>
              <a:gd name="connsiteY4" fmla="*/ 1527269 h 4116538"/>
              <a:gd name="connsiteX5" fmla="*/ 2835051 w 5670101"/>
              <a:gd name="connsiteY5" fmla="*/ 2057127 h 4116538"/>
              <a:gd name="connsiteX6" fmla="*/ 2834940 w 5670101"/>
              <a:gd name="connsiteY6" fmla="*/ 2058275 h 4116538"/>
              <a:gd name="connsiteX7" fmla="*/ 2835050 w 5670101"/>
              <a:gd name="connsiteY7" fmla="*/ 2059413 h 4116538"/>
              <a:gd name="connsiteX8" fmla="*/ 2613504 w 5670101"/>
              <a:gd name="connsiteY8" fmla="*/ 2589270 h 4116538"/>
              <a:gd name="connsiteX9" fmla="*/ 2613504 w 5670101"/>
              <a:gd name="connsiteY9" fmla="*/ 2589499 h 4116538"/>
              <a:gd name="connsiteX10" fmla="*/ 2599655 w 5670101"/>
              <a:gd name="connsiteY10" fmla="*/ 2600707 h 4116538"/>
              <a:gd name="connsiteX11" fmla="*/ 1291320 w 5670101"/>
              <a:gd name="connsiteY11" fmla="*/ 3897051 h 4116538"/>
              <a:gd name="connsiteX12" fmla="*/ 221545 w 5670101"/>
              <a:gd name="connsiteY12" fmla="*/ 3897051 h 4116538"/>
              <a:gd name="connsiteX13" fmla="*/ 221545 w 5670101"/>
              <a:gd name="connsiteY13" fmla="*/ 2837108 h 4116538"/>
              <a:gd name="connsiteX14" fmla="*/ 1007702 w 5670101"/>
              <a:gd name="connsiteY14" fmla="*/ 2058158 h 4116538"/>
              <a:gd name="connsiteX15" fmla="*/ 221773 w 5670101"/>
              <a:gd name="connsiteY15" fmla="*/ 1279432 h 4116538"/>
              <a:gd name="connsiteX16" fmla="*/ 221773 w 5670101"/>
              <a:gd name="connsiteY16" fmla="*/ 219489 h 4116538"/>
              <a:gd name="connsiteX17" fmla="*/ 756632 w 5670101"/>
              <a:gd name="connsiteY17" fmla="*/ 1 h 4116538"/>
              <a:gd name="connsiteX18" fmla="*/ 3591682 w 5670101"/>
              <a:gd name="connsiteY18" fmla="*/ 0 h 4116538"/>
              <a:gd name="connsiteX19" fmla="*/ 4126369 w 5670101"/>
              <a:gd name="connsiteY19" fmla="*/ 219488 h 4116538"/>
              <a:gd name="connsiteX20" fmla="*/ 5435685 w 5670101"/>
              <a:gd name="connsiteY20" fmla="*/ 1516804 h 4116538"/>
              <a:gd name="connsiteX21" fmla="*/ 5448326 w 5670101"/>
              <a:gd name="connsiteY21" fmla="*/ 1527040 h 4116538"/>
              <a:gd name="connsiteX22" fmla="*/ 5448555 w 5670101"/>
              <a:gd name="connsiteY22" fmla="*/ 1527268 h 4116538"/>
              <a:gd name="connsiteX23" fmla="*/ 5670101 w 5670101"/>
              <a:gd name="connsiteY23" fmla="*/ 2057126 h 4116538"/>
              <a:gd name="connsiteX24" fmla="*/ 5669990 w 5670101"/>
              <a:gd name="connsiteY24" fmla="*/ 2058274 h 4116538"/>
              <a:gd name="connsiteX25" fmla="*/ 5670100 w 5670101"/>
              <a:gd name="connsiteY25" fmla="*/ 2059412 h 4116538"/>
              <a:gd name="connsiteX26" fmla="*/ 5448554 w 5670101"/>
              <a:gd name="connsiteY26" fmla="*/ 2589269 h 4116538"/>
              <a:gd name="connsiteX27" fmla="*/ 5448554 w 5670101"/>
              <a:gd name="connsiteY27" fmla="*/ 2589498 h 4116538"/>
              <a:gd name="connsiteX28" fmla="*/ 5434705 w 5670101"/>
              <a:gd name="connsiteY28" fmla="*/ 2600707 h 4116538"/>
              <a:gd name="connsiteX29" fmla="*/ 4126370 w 5670101"/>
              <a:gd name="connsiteY29" fmla="*/ 3897050 h 4116538"/>
              <a:gd name="connsiteX30" fmla="*/ 3056595 w 5670101"/>
              <a:gd name="connsiteY30" fmla="*/ 3897050 h 4116538"/>
              <a:gd name="connsiteX31" fmla="*/ 3056595 w 5670101"/>
              <a:gd name="connsiteY31" fmla="*/ 2837107 h 4116538"/>
              <a:gd name="connsiteX32" fmla="*/ 3842752 w 5670101"/>
              <a:gd name="connsiteY32" fmla="*/ 2058157 h 4116538"/>
              <a:gd name="connsiteX33" fmla="*/ 3056823 w 5670101"/>
              <a:gd name="connsiteY33" fmla="*/ 1279431 h 4116538"/>
              <a:gd name="connsiteX34" fmla="*/ 3056823 w 5670101"/>
              <a:gd name="connsiteY34" fmla="*/ 219488 h 4116538"/>
              <a:gd name="connsiteX35" fmla="*/ 3591682 w 5670101"/>
              <a:gd name="connsiteY35" fmla="*/ 0 h 41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70101" h="4116538">
                <a:moveTo>
                  <a:pt x="756632" y="1"/>
                </a:moveTo>
                <a:cubicBezTo>
                  <a:pt x="950199" y="1"/>
                  <a:pt x="1143737" y="73163"/>
                  <a:pt x="1291319" y="219489"/>
                </a:cubicBezTo>
                <a:lnTo>
                  <a:pt x="2600635" y="1516805"/>
                </a:lnTo>
                <a:lnTo>
                  <a:pt x="2613276" y="1527041"/>
                </a:lnTo>
                <a:lnTo>
                  <a:pt x="2613505" y="1527269"/>
                </a:lnTo>
                <a:cubicBezTo>
                  <a:pt x="2761202" y="1673595"/>
                  <a:pt x="2835051" y="1865361"/>
                  <a:pt x="2835051" y="2057127"/>
                </a:cubicBezTo>
                <a:lnTo>
                  <a:pt x="2834940" y="2058275"/>
                </a:lnTo>
                <a:lnTo>
                  <a:pt x="2835050" y="2059413"/>
                </a:lnTo>
                <a:cubicBezTo>
                  <a:pt x="2835050" y="2251179"/>
                  <a:pt x="2761201" y="2442945"/>
                  <a:pt x="2613504" y="2589270"/>
                </a:cubicBezTo>
                <a:lnTo>
                  <a:pt x="2613504" y="2589499"/>
                </a:lnTo>
                <a:lnTo>
                  <a:pt x="2599655" y="2600707"/>
                </a:lnTo>
                <a:lnTo>
                  <a:pt x="1291320" y="3897051"/>
                </a:lnTo>
                <a:cubicBezTo>
                  <a:pt x="995926" y="4189701"/>
                  <a:pt x="516939" y="4189701"/>
                  <a:pt x="221545" y="3897051"/>
                </a:cubicBezTo>
                <a:cubicBezTo>
                  <a:pt x="-73848" y="3604401"/>
                  <a:pt x="-73848" y="3129987"/>
                  <a:pt x="221545" y="2837108"/>
                </a:cubicBezTo>
                <a:lnTo>
                  <a:pt x="1007702" y="2058158"/>
                </a:lnTo>
                <a:lnTo>
                  <a:pt x="221773" y="1279432"/>
                </a:lnTo>
                <a:cubicBezTo>
                  <a:pt x="-73620" y="986553"/>
                  <a:pt x="-73620" y="512139"/>
                  <a:pt x="221773" y="219489"/>
                </a:cubicBezTo>
                <a:cubicBezTo>
                  <a:pt x="369470" y="73163"/>
                  <a:pt x="563065" y="1"/>
                  <a:pt x="756632" y="1"/>
                </a:cubicBezTo>
                <a:close/>
                <a:moveTo>
                  <a:pt x="3591682" y="0"/>
                </a:moveTo>
                <a:cubicBezTo>
                  <a:pt x="3785249" y="0"/>
                  <a:pt x="3978787" y="73162"/>
                  <a:pt x="4126369" y="219488"/>
                </a:cubicBezTo>
                <a:lnTo>
                  <a:pt x="5435685" y="1516804"/>
                </a:lnTo>
                <a:lnTo>
                  <a:pt x="5448326" y="1527040"/>
                </a:lnTo>
                <a:lnTo>
                  <a:pt x="5448555" y="1527268"/>
                </a:lnTo>
                <a:cubicBezTo>
                  <a:pt x="5596252" y="1673594"/>
                  <a:pt x="5670101" y="1865360"/>
                  <a:pt x="5670101" y="2057126"/>
                </a:cubicBezTo>
                <a:lnTo>
                  <a:pt x="5669990" y="2058274"/>
                </a:lnTo>
                <a:lnTo>
                  <a:pt x="5670100" y="2059412"/>
                </a:lnTo>
                <a:cubicBezTo>
                  <a:pt x="5670100" y="2251178"/>
                  <a:pt x="5596251" y="2442944"/>
                  <a:pt x="5448554" y="2589269"/>
                </a:cubicBezTo>
                <a:lnTo>
                  <a:pt x="5448554" y="2589498"/>
                </a:lnTo>
                <a:lnTo>
                  <a:pt x="5434705" y="2600707"/>
                </a:lnTo>
                <a:lnTo>
                  <a:pt x="4126370" y="3897050"/>
                </a:lnTo>
                <a:cubicBezTo>
                  <a:pt x="3830976" y="4189700"/>
                  <a:pt x="3351989" y="4189700"/>
                  <a:pt x="3056595" y="3897050"/>
                </a:cubicBezTo>
                <a:cubicBezTo>
                  <a:pt x="2761202" y="3604400"/>
                  <a:pt x="2761202" y="3129986"/>
                  <a:pt x="3056595" y="2837107"/>
                </a:cubicBezTo>
                <a:lnTo>
                  <a:pt x="3842752" y="2058157"/>
                </a:lnTo>
                <a:lnTo>
                  <a:pt x="3056823" y="1279431"/>
                </a:lnTo>
                <a:cubicBezTo>
                  <a:pt x="2761430" y="986552"/>
                  <a:pt x="2761430" y="512138"/>
                  <a:pt x="3056823" y="219488"/>
                </a:cubicBezTo>
                <a:cubicBezTo>
                  <a:pt x="3204520" y="73162"/>
                  <a:pt x="3398115" y="0"/>
                  <a:pt x="3591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300000"/>
              </a:lnSpc>
              <a:spcBef>
                <a:spcPts val="15600"/>
              </a:spcBef>
              <a:buNone/>
              <a:defRPr lang="fr-BE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BE" dirty="0"/>
              <a:t>Click to </a:t>
            </a:r>
            <a:r>
              <a:rPr lang="fr-BE" dirty="0" err="1"/>
              <a:t>add</a:t>
            </a:r>
            <a:r>
              <a:rPr lang="fr-BE" dirty="0"/>
              <a:t> </a:t>
            </a:r>
            <a:r>
              <a:rPr lang="fr-BE" dirty="0" err="1"/>
              <a:t>picture</a:t>
            </a:r>
            <a:r>
              <a:rPr lang="fr-BE" dirty="0"/>
              <a:t> </a:t>
            </a:r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B4E7DC7E-9C10-4B77-9F2D-1352CC23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486" y="842168"/>
            <a:ext cx="460754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fr-BE" dirty="0"/>
          </a:p>
        </p:txBody>
      </p:sp>
      <p:sp>
        <p:nvSpPr>
          <p:cNvPr id="95" name="Espace réservé du texte 2">
            <a:extLst>
              <a:ext uri="{FF2B5EF4-FFF2-40B4-BE49-F238E27FC236}">
                <a16:creationId xmlns:a16="http://schemas.microsoft.com/office/drawing/2014/main" id="{B45CF639-D90C-FDCD-5007-08C5FE496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7486" y="3838965"/>
            <a:ext cx="4607540" cy="1879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1B89F819-AFEA-AD66-4F14-546A84FB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5357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4BED9-A1C7-D248-1453-6C5A32AF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7E959-AAE7-3A71-294E-F45A2557C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80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D6394334-6E8F-9FC5-E41E-E9F5C89A2304}"/>
              </a:ext>
            </a:extLst>
          </p:cNvPr>
          <p:cNvSpPr txBox="1"/>
          <p:nvPr userDrawn="1"/>
        </p:nvSpPr>
        <p:spPr>
          <a:xfrm>
            <a:off x="838200" y="867565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to add subtitle </a:t>
            </a:r>
          </a:p>
        </p:txBody>
      </p:sp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id="{50ECCC0B-646E-4400-F71A-7225C864E259}"/>
              </a:ext>
            </a:extLst>
          </p:cNvPr>
          <p:cNvSpPr txBox="1">
            <a:spLocks/>
          </p:cNvSpPr>
          <p:nvPr userDrawn="1"/>
        </p:nvSpPr>
        <p:spPr>
          <a:xfrm>
            <a:off x="10821509" y="6318250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1" name="Ellipse 11">
            <a:extLst>
              <a:ext uri="{FF2B5EF4-FFF2-40B4-BE49-F238E27FC236}">
                <a16:creationId xmlns:a16="http://schemas.microsoft.com/office/drawing/2014/main" id="{5F832A47-0E64-E334-1C14-DCF9449218BB}"/>
              </a:ext>
            </a:extLst>
          </p:cNvPr>
          <p:cNvSpPr/>
          <p:nvPr userDrawn="1"/>
        </p:nvSpPr>
        <p:spPr>
          <a:xfrm>
            <a:off x="11727022" y="6330950"/>
            <a:ext cx="349250" cy="34925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EB14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Espace réservé du numéro de diapositive 8">
            <a:extLst>
              <a:ext uri="{FF2B5EF4-FFF2-40B4-BE49-F238E27FC236}">
                <a16:creationId xmlns:a16="http://schemas.microsoft.com/office/drawing/2014/main" id="{B1C9E65B-4CD9-B318-37C1-0FEF491BA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500" y="6330949"/>
            <a:ext cx="831144" cy="349250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667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54" r:id="rId2"/>
    <p:sldLayoutId id="2147483738" r:id="rId3"/>
    <p:sldLayoutId id="2147483739" r:id="rId4"/>
    <p:sldLayoutId id="2147483742" r:id="rId5"/>
    <p:sldLayoutId id="2147483740" r:id="rId6"/>
    <p:sldLayoutId id="2147483743" r:id="rId7"/>
    <p:sldLayoutId id="2147483741" r:id="rId8"/>
    <p:sldLayoutId id="2147483744" r:id="rId9"/>
    <p:sldLayoutId id="2147483745" r:id="rId10"/>
    <p:sldLayoutId id="2147483735" r:id="rId11"/>
    <p:sldLayoutId id="2147483747" r:id="rId12"/>
    <p:sldLayoutId id="2147483746" r:id="rId13"/>
    <p:sldLayoutId id="2147483737" r:id="rId14"/>
    <p:sldLayoutId id="2147483733" r:id="rId15"/>
    <p:sldLayoutId id="2147483734" r:id="rId16"/>
    <p:sldLayoutId id="2147483748" r:id="rId17"/>
    <p:sldLayoutId id="2147483749" r:id="rId18"/>
    <p:sldLayoutId id="2147483736" r:id="rId19"/>
    <p:sldLayoutId id="214748375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noProof="0" dirty="0">
          <a:solidFill>
            <a:srgbClr val="6E68AE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284163" indent="-284163" algn="l" defTabSz="914400" rtl="0" eaLnBrk="1" latinLnBrk="0" hangingPunct="1">
        <a:lnSpc>
          <a:spcPct val="100000"/>
        </a:lnSpc>
        <a:spcBef>
          <a:spcPts val="600"/>
        </a:spcBef>
        <a:buClr>
          <a:srgbClr val="4E4988"/>
        </a:buClr>
        <a:buSzPct val="100000"/>
        <a:buFont typeface="Poppins" panose="00000500000000000000" pitchFamily="2" charset="0"/>
        <a:buChar char="◌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504000" indent="-180000" algn="l" defTabSz="914400" rtl="0" eaLnBrk="1" latinLnBrk="0" hangingPunct="1">
        <a:lnSpc>
          <a:spcPct val="100000"/>
        </a:lnSpc>
        <a:spcBef>
          <a:spcPts val="600"/>
        </a:spcBef>
        <a:buClr>
          <a:srgbClr val="6E68AE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rgbClr val="D1C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DDFF31F3-3189-4102-80A9-0308E72DD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6072" y="6267450"/>
            <a:ext cx="752476" cy="412751"/>
          </a:xfrm>
          <a:prstGeom prst="rect">
            <a:avLst/>
          </a:prstGeom>
        </p:spPr>
        <p:txBody>
          <a:bodyPr vert="horz" lIns="0" tIns="45720" rIns="2520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702769-3850-4183-AD4D-D4D1727092EA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83CBA4D6-7619-4E0A-9619-6EE718E1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BE" noProof="0" dirty="0"/>
              <a:t>Modifiez le style du titre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02C8C1DF-593C-489A-9E15-980B30F33533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490400"/>
            <a:ext cx="10507872" cy="4796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48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EB142A"/>
          </a:solidFill>
          <a:latin typeface="+mn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3525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6"/>
        </a:buBlip>
        <a:tabLst>
          <a:tab pos="534988" algn="l"/>
        </a:tabLst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9013" indent="-180975" algn="l" defTabSz="914400" rtl="0" eaLnBrk="1" latinLnBrk="0" hangingPunct="1">
        <a:lnSpc>
          <a:spcPct val="100000"/>
        </a:lnSpc>
        <a:spcBef>
          <a:spcPts val="500"/>
        </a:spcBef>
        <a:buSzPct val="70000"/>
        <a:buFontTx/>
        <a:buBlip>
          <a:blip r:embed="rId15"/>
        </a:buBlip>
        <a:tabLst>
          <a:tab pos="989013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513" indent="-180975" algn="l" defTabSz="914400" rtl="0" eaLnBrk="1" latinLnBrk="0" hangingPunct="1">
        <a:lnSpc>
          <a:spcPct val="100000"/>
        </a:lnSpc>
        <a:spcBef>
          <a:spcPts val="500"/>
        </a:spcBef>
        <a:buClr>
          <a:srgbClr val="CCCCCC"/>
        </a:buClr>
        <a:buSzPct val="100000"/>
        <a:buFont typeface="Arial" panose="020B0604020202020204" pitchFamily="34" charset="0"/>
        <a:buChar char="•"/>
        <a:tabLst>
          <a:tab pos="1433513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463" indent="-180975" algn="l" defTabSz="914400" rtl="0" eaLnBrk="1" latinLnBrk="0" hangingPunct="1">
        <a:lnSpc>
          <a:spcPct val="100000"/>
        </a:lnSpc>
        <a:spcBef>
          <a:spcPts val="500"/>
        </a:spcBef>
        <a:buClr>
          <a:srgbClr val="CCCCCC"/>
        </a:buClr>
        <a:buSzPct val="100000"/>
        <a:buFont typeface="Arial" panose="020B0604020202020204" pitchFamily="34" charset="0"/>
        <a:buChar char="•"/>
        <a:tabLst>
          <a:tab pos="1795463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9.png"/><Relationship Id="rId4" Type="http://schemas.openxmlformats.org/officeDocument/2006/relationships/image" Target="../media/image44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6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18F47D-E9FE-E11C-7B00-13127B7A6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94" y="3838965"/>
            <a:ext cx="4796589" cy="1879664"/>
          </a:xfrm>
        </p:spPr>
        <p:txBody>
          <a:bodyPr>
            <a:normAutofit fontScale="85000" lnSpcReduction="10000"/>
          </a:bodyPr>
          <a:lstStyle/>
          <a:p>
            <a:r>
              <a:rPr lang="nl-BE" dirty="0"/>
              <a:t>eC3.2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WEBINAIRE – </a:t>
            </a:r>
            <a:r>
              <a:rPr lang="nl-BE" dirty="0" err="1"/>
              <a:t>novembre</a:t>
            </a:r>
            <a:r>
              <a:rPr lang="nl-BE" dirty="0"/>
              <a:t> 2024</a:t>
            </a:r>
          </a:p>
        </p:txBody>
      </p:sp>
      <p:pic>
        <p:nvPicPr>
          <p:cNvPr id="7" name="Espace réservé pour une image  6" descr="Man in restaurant die een tablet gebruikt">
            <a:extLst>
              <a:ext uri="{FF2B5EF4-FFF2-40B4-BE49-F238E27FC236}">
                <a16:creationId xmlns:a16="http://schemas.microsoft.com/office/drawing/2014/main" id="{FE56C48D-5BD9-4964-0E49-92C67AE248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r="14034"/>
          <a:stretch/>
        </p:blipFill>
        <p:spPr/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6EFCBA-3AF6-2567-B875-9E9D14B4B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</a:t>
            </a:fld>
            <a:endParaRPr lang="fr-B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997C0E8-0E54-E5BE-77EE-013A12D3CAEE}"/>
              </a:ext>
            </a:extLst>
          </p:cNvPr>
          <p:cNvSpPr/>
          <p:nvPr/>
        </p:nvSpPr>
        <p:spPr>
          <a:xfrm>
            <a:off x="9134318" y="52182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34CBF05-FC1D-570A-EE4A-867F467B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5" y="216889"/>
            <a:ext cx="1105054" cy="106694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16756BF-9CA8-FC88-AB5E-1D044A6DE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360948"/>
            <a:ext cx="5253789" cy="3333958"/>
          </a:xfrm>
        </p:spPr>
        <p:txBody>
          <a:bodyPr>
            <a:normAutofit/>
          </a:bodyPr>
          <a:lstStyle/>
          <a:p>
            <a:r>
              <a:rPr lang="fr-FR" dirty="0"/>
              <a:t>Carte de contrôle électronique chômage temporaire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6485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11443-56BF-5947-0B61-117F8A0A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89" y="2574758"/>
            <a:ext cx="6256422" cy="2280958"/>
          </a:xfrm>
        </p:spPr>
        <p:txBody>
          <a:bodyPr>
            <a:noAutofit/>
          </a:bodyPr>
          <a:lstStyle/>
          <a:p>
            <a:r>
              <a:rPr lang="nl-BE" sz="5200" dirty="0"/>
              <a:t>SIMPLIFICATION</a:t>
            </a:r>
            <a:r>
              <a:rPr lang="nl-BE" sz="5800" dirty="0"/>
              <a:t> </a:t>
            </a:r>
            <a:r>
              <a:rPr lang="nl-BE" sz="3000" dirty="0"/>
              <a:t>ADMINISTRATIVE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D80BD5-D2CC-991D-BED5-EFDCE8EE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26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r>
              <a:rPr lang="nl-BE" dirty="0"/>
              <a:t> - </a:t>
            </a:r>
            <a:r>
              <a:rPr lang="nl-BE" dirty="0" err="1"/>
              <a:t>Comment</a:t>
            </a:r>
            <a:r>
              <a:rPr lang="nl-BE" dirty="0"/>
              <a:t> </a:t>
            </a:r>
            <a:r>
              <a:rPr lang="nl-BE" dirty="0" err="1"/>
              <a:t>cela</a:t>
            </a:r>
            <a:r>
              <a:rPr lang="nl-BE" dirty="0"/>
              <a:t> </a:t>
            </a:r>
            <a:r>
              <a:rPr lang="nl-BE" dirty="0" err="1"/>
              <a:t>fonctionne</a:t>
            </a:r>
            <a:r>
              <a:rPr lang="nl-BE" dirty="0"/>
              <a:t>-</a:t>
            </a:r>
            <a:r>
              <a:rPr lang="nl-BE" dirty="0" err="1"/>
              <a:t>t-il</a:t>
            </a:r>
            <a:r>
              <a:rPr lang="nl-BE" dirty="0"/>
              <a:t> </a:t>
            </a:r>
            <a:r>
              <a:rPr lang="nl-BE" dirty="0" err="1"/>
              <a:t>maintenant</a:t>
            </a:r>
            <a:r>
              <a:rPr lang="nl-BE" dirty="0"/>
              <a:t>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1803638-68EB-6E1B-6225-2FCE9F958346}"/>
              </a:ext>
            </a:extLst>
          </p:cNvPr>
          <p:cNvSpPr/>
          <p:nvPr/>
        </p:nvSpPr>
        <p:spPr>
          <a:xfrm>
            <a:off x="1580147" y="2157663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Employeur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8C978DE-5B48-110A-06B4-CC8CBDAB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99" y="4996299"/>
            <a:ext cx="1066949" cy="92405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CCD9CD47-C552-E2B6-ABBC-1A693111F101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2695074" y="2711116"/>
            <a:ext cx="0" cy="2285183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Draadloos met effen opvulling">
            <a:extLst>
              <a:ext uri="{FF2B5EF4-FFF2-40B4-BE49-F238E27FC236}">
                <a16:creationId xmlns:a16="http://schemas.microsoft.com/office/drawing/2014/main" id="{A016E739-5B50-E069-56A0-31E4F0652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5474" y="3368434"/>
            <a:ext cx="457200" cy="457200"/>
          </a:xfrm>
          <a:prstGeom prst="rect">
            <a:avLst/>
          </a:prstGeom>
        </p:spPr>
      </p:pic>
      <p:pic>
        <p:nvPicPr>
          <p:cNvPr id="32" name="Graphic 31" descr="Contract met effen opvulling">
            <a:extLst>
              <a:ext uri="{FF2B5EF4-FFF2-40B4-BE49-F238E27FC236}">
                <a16:creationId xmlns:a16="http://schemas.microsoft.com/office/drawing/2014/main" id="{0DDFEE03-3638-C0CE-21D6-FC7BC518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400" y="3825634"/>
            <a:ext cx="513347" cy="513347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B2D4AF5-DBCB-8183-2962-A3ADE45907EE}"/>
              </a:ext>
            </a:extLst>
          </p:cNvPr>
          <p:cNvSpPr txBox="1"/>
          <p:nvPr/>
        </p:nvSpPr>
        <p:spPr>
          <a:xfrm>
            <a:off x="438928" y="3484375"/>
            <a:ext cx="1852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Communications chômage temporaire</a:t>
            </a:r>
            <a:endParaRPr lang="nl-BE" sz="1400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9EE1EB4-A6A6-F148-D968-9F7DB0E209FC}"/>
              </a:ext>
            </a:extLst>
          </p:cNvPr>
          <p:cNvSpPr txBox="1"/>
          <p:nvPr/>
        </p:nvSpPr>
        <p:spPr>
          <a:xfrm>
            <a:off x="7545737" y="5639527"/>
            <a:ext cx="283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Organisme de </a:t>
            </a:r>
            <a:r>
              <a:rPr lang="nl-BE" dirty="0" err="1"/>
              <a:t>paiement</a:t>
            </a:r>
            <a:endParaRPr lang="nl-BE" dirty="0"/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118472F3-BFA3-3135-3926-201A223255E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810001" y="2434390"/>
            <a:ext cx="3695924" cy="3023936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Draadloos met effen opvulling">
            <a:extLst>
              <a:ext uri="{FF2B5EF4-FFF2-40B4-BE49-F238E27FC236}">
                <a16:creationId xmlns:a16="http://schemas.microsoft.com/office/drawing/2014/main" id="{29815FB9-E7B5-B7B7-D1A6-F56662193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4106" y="3368434"/>
            <a:ext cx="457200" cy="457200"/>
          </a:xfrm>
          <a:prstGeom prst="rect">
            <a:avLst/>
          </a:prstGeom>
        </p:spPr>
      </p:pic>
      <p:pic>
        <p:nvPicPr>
          <p:cNvPr id="41" name="Graphic 40" descr="Contract met effen opvulling">
            <a:extLst>
              <a:ext uri="{FF2B5EF4-FFF2-40B4-BE49-F238E27FC236}">
                <a16:creationId xmlns:a16="http://schemas.microsoft.com/office/drawing/2014/main" id="{79476756-AA4B-35C5-415F-AEB9ACE17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6032" y="3825634"/>
            <a:ext cx="513347" cy="513347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57BA33A1-4DAE-BD61-FAB5-0119E4D6F8FA}"/>
              </a:ext>
            </a:extLst>
          </p:cNvPr>
          <p:cNvSpPr txBox="1"/>
          <p:nvPr/>
        </p:nvSpPr>
        <p:spPr>
          <a:xfrm>
            <a:off x="3698551" y="3490905"/>
            <a:ext cx="18528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Déclaration mensuelle des heures de chômage temporaire</a:t>
            </a:r>
            <a:endParaRPr lang="nl-BE" sz="1400" dirty="0"/>
          </a:p>
        </p:txBody>
      </p: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969B819E-4A0A-8927-DE9B-242A9E736C1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228548" y="5458326"/>
            <a:ext cx="4277377" cy="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Graphic 45" descr="Draadloos met effen opvulling">
            <a:extLst>
              <a:ext uri="{FF2B5EF4-FFF2-40B4-BE49-F238E27FC236}">
                <a16:creationId xmlns:a16="http://schemas.microsoft.com/office/drawing/2014/main" id="{4A27FDFD-8B7D-9471-32D8-A62E4AC6C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1059" y="4970844"/>
            <a:ext cx="457200" cy="457200"/>
          </a:xfrm>
          <a:prstGeom prst="rect">
            <a:avLst/>
          </a:prstGeom>
        </p:spPr>
      </p:pic>
      <p:pic>
        <p:nvPicPr>
          <p:cNvPr id="48" name="Graphic 47" descr="Controlelijst met effen opvulling">
            <a:extLst>
              <a:ext uri="{FF2B5EF4-FFF2-40B4-BE49-F238E27FC236}">
                <a16:creationId xmlns:a16="http://schemas.microsoft.com/office/drawing/2014/main" id="{7454A3B5-06AA-2035-F8C4-C649D6DF5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8259" y="4954574"/>
            <a:ext cx="517766" cy="517766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0DD5B783-AA8F-F22B-A364-7D3790611296}"/>
              </a:ext>
            </a:extLst>
          </p:cNvPr>
          <p:cNvSpPr txBox="1"/>
          <p:nvPr/>
        </p:nvSpPr>
        <p:spPr>
          <a:xfrm>
            <a:off x="4317443" y="5502622"/>
            <a:ext cx="205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Contenu du dossier de chômage</a:t>
            </a:r>
            <a:endParaRPr lang="nl-BE" sz="1400" dirty="0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D389743A-58A5-71D2-BA3C-2392E1FE60E1}"/>
              </a:ext>
            </a:extLst>
          </p:cNvPr>
          <p:cNvSpPr/>
          <p:nvPr/>
        </p:nvSpPr>
        <p:spPr>
          <a:xfrm>
            <a:off x="5859379" y="2157663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Travailleur</a:t>
            </a:r>
            <a:endParaRPr lang="nl-BE" dirty="0"/>
          </a:p>
        </p:txBody>
      </p:sp>
      <p:pic>
        <p:nvPicPr>
          <p:cNvPr id="52" name="Afbeelding 51">
            <a:extLst>
              <a:ext uri="{FF2B5EF4-FFF2-40B4-BE49-F238E27FC236}">
                <a16:creationId xmlns:a16="http://schemas.microsoft.com/office/drawing/2014/main" id="{46DC646B-58B6-0013-C150-4F2441D34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5891" y="3002417"/>
            <a:ext cx="1175126" cy="1589543"/>
          </a:xfrm>
          <a:prstGeom prst="rect">
            <a:avLst/>
          </a:prstGeom>
        </p:spPr>
      </p:pic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9872346B-A0DF-4FC4-106C-9DEADA38C068}"/>
              </a:ext>
            </a:extLst>
          </p:cNvPr>
          <p:cNvCxnSpPr>
            <a:cxnSpLocks/>
            <a:stCxn id="50" idx="3"/>
            <a:endCxn id="52" idx="0"/>
          </p:cNvCxnSpPr>
          <p:nvPr/>
        </p:nvCxnSpPr>
        <p:spPr>
          <a:xfrm>
            <a:off x="8089233" y="2434390"/>
            <a:ext cx="874221" cy="56802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6A246BF2-AF68-F129-9109-BFA1EF16506E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8963454" y="4591960"/>
            <a:ext cx="0" cy="590102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Afbeelding 61">
            <a:extLst>
              <a:ext uri="{FF2B5EF4-FFF2-40B4-BE49-F238E27FC236}">
                <a16:creationId xmlns:a16="http://schemas.microsoft.com/office/drawing/2014/main" id="{8E006110-BB08-4999-8931-B447C7517D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1306681"/>
            <a:ext cx="723497" cy="1045051"/>
          </a:xfrm>
          <a:prstGeom prst="rect">
            <a:avLst/>
          </a:prstGeom>
        </p:spPr>
      </p:pic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BF2B725F-BA9D-0DC3-DAFE-0D12D6249EAE}"/>
              </a:ext>
            </a:extLst>
          </p:cNvPr>
          <p:cNvCxnSpPr>
            <a:cxnSpLocks/>
            <a:stCxn id="6" idx="3"/>
            <a:endCxn id="50" idx="1"/>
          </p:cNvCxnSpPr>
          <p:nvPr/>
        </p:nvCxnSpPr>
        <p:spPr>
          <a:xfrm>
            <a:off x="3810001" y="2434390"/>
            <a:ext cx="2049378" cy="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Afbeelding 71">
            <a:extLst>
              <a:ext uri="{FF2B5EF4-FFF2-40B4-BE49-F238E27FC236}">
                <a16:creationId xmlns:a16="http://schemas.microsoft.com/office/drawing/2014/main" id="{3F4DF6CE-4816-7472-7CA0-54683BD978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6343" y="1962177"/>
            <a:ext cx="649741" cy="653443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DCEF5636-DBE2-5A22-234F-A5271176AB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9494" y="4535945"/>
            <a:ext cx="441517" cy="496113"/>
          </a:xfrm>
          <a:prstGeom prst="rect">
            <a:avLst/>
          </a:prstGeom>
        </p:spPr>
      </p:pic>
      <p:pic>
        <p:nvPicPr>
          <p:cNvPr id="76" name="Graphic 75" descr="Origami silhouet">
            <a:extLst>
              <a:ext uri="{FF2B5EF4-FFF2-40B4-BE49-F238E27FC236}">
                <a16:creationId xmlns:a16="http://schemas.microsoft.com/office/drawing/2014/main" id="{48F0CB56-EEFE-75CC-AA1F-C582CE9E05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78382" y="1625263"/>
            <a:ext cx="401825" cy="401825"/>
          </a:xfrm>
          <a:prstGeom prst="rect">
            <a:avLst/>
          </a:prstGeom>
        </p:spPr>
      </p:pic>
      <p:pic>
        <p:nvPicPr>
          <p:cNvPr id="77" name="Graphic 76" descr="Origami silhouet">
            <a:extLst>
              <a:ext uri="{FF2B5EF4-FFF2-40B4-BE49-F238E27FC236}">
                <a16:creationId xmlns:a16="http://schemas.microsoft.com/office/drawing/2014/main" id="{F030345E-4237-0FF0-6C0C-2FEA51F93E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82597" y="2115666"/>
            <a:ext cx="401825" cy="401825"/>
          </a:xfrm>
          <a:prstGeom prst="rect">
            <a:avLst/>
          </a:prstGeom>
        </p:spPr>
      </p:pic>
      <p:pic>
        <p:nvPicPr>
          <p:cNvPr id="78" name="Graphic 77" descr="Origami silhouet">
            <a:extLst>
              <a:ext uri="{FF2B5EF4-FFF2-40B4-BE49-F238E27FC236}">
                <a16:creationId xmlns:a16="http://schemas.microsoft.com/office/drawing/2014/main" id="{6A1B375D-4270-E6CB-3366-85FBDB5B07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28576" y="4598484"/>
            <a:ext cx="401825" cy="401825"/>
          </a:xfrm>
          <a:prstGeom prst="rect">
            <a:avLst/>
          </a:prstGeom>
        </p:spPr>
      </p:pic>
      <p:pic>
        <p:nvPicPr>
          <p:cNvPr id="80" name="Graphic 79" descr="Horloge met effen opvulling">
            <a:extLst>
              <a:ext uri="{FF2B5EF4-FFF2-40B4-BE49-F238E27FC236}">
                <a16:creationId xmlns:a16="http://schemas.microsoft.com/office/drawing/2014/main" id="{0B47E261-63FA-31C7-C1E2-B1DE231EB6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68103" y="1601738"/>
            <a:ext cx="457200" cy="457200"/>
          </a:xfrm>
          <a:prstGeom prst="rect">
            <a:avLst/>
          </a:prstGeom>
        </p:spPr>
      </p:pic>
      <p:pic>
        <p:nvPicPr>
          <p:cNvPr id="81" name="Graphic 80" descr="Horloge met effen opvulling">
            <a:extLst>
              <a:ext uri="{FF2B5EF4-FFF2-40B4-BE49-F238E27FC236}">
                <a16:creationId xmlns:a16="http://schemas.microsoft.com/office/drawing/2014/main" id="{521E7771-7CB6-C7D7-CBBD-6B41AC5DB3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55303" y="2087978"/>
            <a:ext cx="457200" cy="457200"/>
          </a:xfrm>
          <a:prstGeom prst="rect">
            <a:avLst/>
          </a:prstGeom>
        </p:spPr>
      </p:pic>
      <p:pic>
        <p:nvPicPr>
          <p:cNvPr id="82" name="Graphic 81" descr="Horloge met effen opvulling">
            <a:extLst>
              <a:ext uri="{FF2B5EF4-FFF2-40B4-BE49-F238E27FC236}">
                <a16:creationId xmlns:a16="http://schemas.microsoft.com/office/drawing/2014/main" id="{2A2CDD58-5FEC-73EA-6467-F174174D47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30401" y="4558924"/>
            <a:ext cx="457200" cy="457200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3A95FAE9-E3F5-F9C6-0DC3-761F0A0C98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5386" y="5160112"/>
            <a:ext cx="2972215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fbeelding 44">
            <a:extLst>
              <a:ext uri="{FF2B5EF4-FFF2-40B4-BE49-F238E27FC236}">
                <a16:creationId xmlns:a16="http://schemas.microsoft.com/office/drawing/2014/main" id="{0F495F4F-BCAD-4324-0815-F0DC697B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40" y="1507959"/>
            <a:ext cx="9274607" cy="47782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r>
              <a:rPr lang="nl-BE" dirty="0"/>
              <a:t> - </a:t>
            </a:r>
            <a:r>
              <a:rPr lang="fr-FR" dirty="0"/>
              <a:t>Comment cela fonctionne-t-il avec le eC3.2 ?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12</a:t>
            </a:fld>
            <a:endParaRPr lang="fr-BE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FD6A5FD3-BFA5-70D9-DAD3-6351FD4B20EE}"/>
              </a:ext>
            </a:extLst>
          </p:cNvPr>
          <p:cNvCxnSpPr/>
          <p:nvPr/>
        </p:nvCxnSpPr>
        <p:spPr>
          <a:xfrm flipV="1">
            <a:off x="4724400" y="1359952"/>
            <a:ext cx="1668379" cy="1535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CF6B917-357C-6038-BB2B-431FD4DBF317}"/>
              </a:ext>
            </a:extLst>
          </p:cNvPr>
          <p:cNvCxnSpPr>
            <a:cxnSpLocks/>
          </p:cNvCxnSpPr>
          <p:nvPr/>
        </p:nvCxnSpPr>
        <p:spPr>
          <a:xfrm>
            <a:off x="4724400" y="1390815"/>
            <a:ext cx="1572126" cy="15047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AE79F64-F6CD-6818-F9F5-1283DDBD4E56}"/>
              </a:ext>
            </a:extLst>
          </p:cNvPr>
          <p:cNvCxnSpPr/>
          <p:nvPr/>
        </p:nvCxnSpPr>
        <p:spPr>
          <a:xfrm flipV="1">
            <a:off x="8357937" y="3116563"/>
            <a:ext cx="1668379" cy="1535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BA88DC40-4681-CACE-B84C-45B929D092EB}"/>
              </a:ext>
            </a:extLst>
          </p:cNvPr>
          <p:cNvCxnSpPr>
            <a:cxnSpLocks/>
          </p:cNvCxnSpPr>
          <p:nvPr/>
        </p:nvCxnSpPr>
        <p:spPr>
          <a:xfrm>
            <a:off x="8357937" y="3147426"/>
            <a:ext cx="1572126" cy="15047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BA003AB-FE11-2D71-9F20-F922BDFEB6C3}"/>
              </a:ext>
            </a:extLst>
          </p:cNvPr>
          <p:cNvCxnSpPr>
            <a:cxnSpLocks/>
          </p:cNvCxnSpPr>
          <p:nvPr/>
        </p:nvCxnSpPr>
        <p:spPr>
          <a:xfrm flipV="1">
            <a:off x="9472884" y="2355848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3A41E88E-D33E-656F-80F9-68DD1D13A80E}"/>
              </a:ext>
            </a:extLst>
          </p:cNvPr>
          <p:cNvCxnSpPr>
            <a:cxnSpLocks/>
          </p:cNvCxnSpPr>
          <p:nvPr/>
        </p:nvCxnSpPr>
        <p:spPr>
          <a:xfrm>
            <a:off x="9480864" y="2355848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35709A8-0374-1737-7283-3F1DB535CBFB}"/>
              </a:ext>
            </a:extLst>
          </p:cNvPr>
          <p:cNvCxnSpPr>
            <a:cxnSpLocks/>
          </p:cNvCxnSpPr>
          <p:nvPr/>
        </p:nvCxnSpPr>
        <p:spPr>
          <a:xfrm flipV="1">
            <a:off x="5743094" y="1887657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58500124-DE38-C4E3-5643-6494276C9DF0}"/>
              </a:ext>
            </a:extLst>
          </p:cNvPr>
          <p:cNvCxnSpPr>
            <a:cxnSpLocks/>
          </p:cNvCxnSpPr>
          <p:nvPr/>
        </p:nvCxnSpPr>
        <p:spPr>
          <a:xfrm>
            <a:off x="5751074" y="1887657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014563F5-1DA4-325E-1B1A-1D5A871514FB}"/>
              </a:ext>
            </a:extLst>
          </p:cNvPr>
          <p:cNvCxnSpPr>
            <a:cxnSpLocks/>
          </p:cNvCxnSpPr>
          <p:nvPr/>
        </p:nvCxnSpPr>
        <p:spPr>
          <a:xfrm flipV="1">
            <a:off x="9884829" y="4632241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51B8E31-69C7-CA94-67B9-CEA065B1EBEC}"/>
              </a:ext>
            </a:extLst>
          </p:cNvPr>
          <p:cNvCxnSpPr>
            <a:cxnSpLocks/>
          </p:cNvCxnSpPr>
          <p:nvPr/>
        </p:nvCxnSpPr>
        <p:spPr>
          <a:xfrm>
            <a:off x="9892809" y="4632241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930D796-2F11-4C0A-98EB-8459FF9355B1}"/>
              </a:ext>
            </a:extLst>
          </p:cNvPr>
          <p:cNvCxnSpPr>
            <a:cxnSpLocks/>
          </p:cNvCxnSpPr>
          <p:nvPr/>
        </p:nvCxnSpPr>
        <p:spPr>
          <a:xfrm flipV="1">
            <a:off x="8702550" y="2353508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DCDAAB6A-89EF-79F8-E169-4CC77DF0637C}"/>
              </a:ext>
            </a:extLst>
          </p:cNvPr>
          <p:cNvCxnSpPr>
            <a:cxnSpLocks/>
          </p:cNvCxnSpPr>
          <p:nvPr/>
        </p:nvCxnSpPr>
        <p:spPr>
          <a:xfrm>
            <a:off x="8710530" y="2353508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04D7CECB-18F0-B4B6-3CE3-1C94428A4968}"/>
              </a:ext>
            </a:extLst>
          </p:cNvPr>
          <p:cNvCxnSpPr>
            <a:cxnSpLocks/>
          </p:cNvCxnSpPr>
          <p:nvPr/>
        </p:nvCxnSpPr>
        <p:spPr>
          <a:xfrm flipV="1">
            <a:off x="9212189" y="4641206"/>
            <a:ext cx="553432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75D8E5BB-5193-078E-51B3-C9487D2B2EB9}"/>
              </a:ext>
            </a:extLst>
          </p:cNvPr>
          <p:cNvCxnSpPr>
            <a:cxnSpLocks/>
          </p:cNvCxnSpPr>
          <p:nvPr/>
        </p:nvCxnSpPr>
        <p:spPr>
          <a:xfrm>
            <a:off x="9220169" y="4641206"/>
            <a:ext cx="537431" cy="468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07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r>
              <a:rPr lang="nl-BE" dirty="0"/>
              <a:t> - </a:t>
            </a:r>
            <a:r>
              <a:rPr lang="fr-FR" dirty="0"/>
              <a:t>Comment cela fonctionne-t-il avec le eC3.2 ?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1803638-68EB-6E1B-6225-2FCE9F958346}"/>
              </a:ext>
            </a:extLst>
          </p:cNvPr>
          <p:cNvSpPr/>
          <p:nvPr/>
        </p:nvSpPr>
        <p:spPr>
          <a:xfrm>
            <a:off x="1580147" y="2157663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Employeur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8C978DE-5B48-110A-06B4-CC8CBDAB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99" y="4996299"/>
            <a:ext cx="1066949" cy="92405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CCD9CD47-C552-E2B6-ABBC-1A693111F101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2695074" y="2711116"/>
            <a:ext cx="0" cy="2285183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Draadloos met effen opvulling">
            <a:extLst>
              <a:ext uri="{FF2B5EF4-FFF2-40B4-BE49-F238E27FC236}">
                <a16:creationId xmlns:a16="http://schemas.microsoft.com/office/drawing/2014/main" id="{A016E739-5B50-E069-56A0-31E4F0652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5474" y="3368434"/>
            <a:ext cx="457200" cy="457200"/>
          </a:xfrm>
          <a:prstGeom prst="rect">
            <a:avLst/>
          </a:prstGeom>
        </p:spPr>
      </p:pic>
      <p:pic>
        <p:nvPicPr>
          <p:cNvPr id="32" name="Graphic 31" descr="Contract met effen opvulling">
            <a:extLst>
              <a:ext uri="{FF2B5EF4-FFF2-40B4-BE49-F238E27FC236}">
                <a16:creationId xmlns:a16="http://schemas.microsoft.com/office/drawing/2014/main" id="{0DDFEE03-3638-C0CE-21D6-FC7BC518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400" y="3825634"/>
            <a:ext cx="513347" cy="513347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B2D4AF5-DBCB-8183-2962-A3ADE45907EE}"/>
              </a:ext>
            </a:extLst>
          </p:cNvPr>
          <p:cNvSpPr txBox="1"/>
          <p:nvPr/>
        </p:nvSpPr>
        <p:spPr>
          <a:xfrm>
            <a:off x="473256" y="3484375"/>
            <a:ext cx="1852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Communications chômage temporaire</a:t>
            </a:r>
            <a:endParaRPr lang="nl-BE" sz="1400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9EE1EB4-A6A6-F148-D968-9F7DB0E209FC}"/>
              </a:ext>
            </a:extLst>
          </p:cNvPr>
          <p:cNvSpPr txBox="1"/>
          <p:nvPr/>
        </p:nvSpPr>
        <p:spPr>
          <a:xfrm>
            <a:off x="7545737" y="5639527"/>
            <a:ext cx="283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Organisme de </a:t>
            </a:r>
            <a:r>
              <a:rPr lang="nl-BE" dirty="0" err="1"/>
              <a:t>paiement</a:t>
            </a:r>
            <a:endParaRPr lang="nl-BE" dirty="0"/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118472F3-BFA3-3135-3926-201A223255E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810001" y="2434390"/>
            <a:ext cx="3695924" cy="3023936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Draadloos met effen opvulling">
            <a:extLst>
              <a:ext uri="{FF2B5EF4-FFF2-40B4-BE49-F238E27FC236}">
                <a16:creationId xmlns:a16="http://schemas.microsoft.com/office/drawing/2014/main" id="{29815FB9-E7B5-B7B7-D1A6-F56662193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425" y="3368434"/>
            <a:ext cx="457200" cy="457200"/>
          </a:xfrm>
          <a:prstGeom prst="rect">
            <a:avLst/>
          </a:prstGeom>
        </p:spPr>
      </p:pic>
      <p:pic>
        <p:nvPicPr>
          <p:cNvPr id="41" name="Graphic 40" descr="Contract met effen opvulling">
            <a:extLst>
              <a:ext uri="{FF2B5EF4-FFF2-40B4-BE49-F238E27FC236}">
                <a16:creationId xmlns:a16="http://schemas.microsoft.com/office/drawing/2014/main" id="{79476756-AA4B-35C5-415F-AEB9ACE17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9351" y="3825634"/>
            <a:ext cx="513347" cy="513347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57BA33A1-4DAE-BD61-FAB5-0119E4D6F8FA}"/>
              </a:ext>
            </a:extLst>
          </p:cNvPr>
          <p:cNvSpPr txBox="1"/>
          <p:nvPr/>
        </p:nvSpPr>
        <p:spPr>
          <a:xfrm>
            <a:off x="3744631" y="3412854"/>
            <a:ext cx="18528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Déclaration mensuelle des heures de chômage temporaire</a:t>
            </a:r>
            <a:endParaRPr lang="nl-BE" sz="1400" dirty="0"/>
          </a:p>
        </p:txBody>
      </p: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969B819E-4A0A-8927-DE9B-242A9E736C1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228548" y="5458326"/>
            <a:ext cx="4277377" cy="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Graphic 45" descr="Draadloos met effen opvulling">
            <a:extLst>
              <a:ext uri="{FF2B5EF4-FFF2-40B4-BE49-F238E27FC236}">
                <a16:creationId xmlns:a16="http://schemas.microsoft.com/office/drawing/2014/main" id="{4A27FDFD-8B7D-9471-32D8-A62E4AC6C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1059" y="4970844"/>
            <a:ext cx="457200" cy="457200"/>
          </a:xfrm>
          <a:prstGeom prst="rect">
            <a:avLst/>
          </a:prstGeom>
        </p:spPr>
      </p:pic>
      <p:pic>
        <p:nvPicPr>
          <p:cNvPr id="48" name="Graphic 47" descr="Controlelijst met effen opvulling">
            <a:extLst>
              <a:ext uri="{FF2B5EF4-FFF2-40B4-BE49-F238E27FC236}">
                <a16:creationId xmlns:a16="http://schemas.microsoft.com/office/drawing/2014/main" id="{7454A3B5-06AA-2035-F8C4-C649D6DF5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8259" y="4954574"/>
            <a:ext cx="517766" cy="517766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0DD5B783-AA8F-F22B-A364-7D3790611296}"/>
              </a:ext>
            </a:extLst>
          </p:cNvPr>
          <p:cNvSpPr txBox="1"/>
          <p:nvPr/>
        </p:nvSpPr>
        <p:spPr>
          <a:xfrm>
            <a:off x="4317443" y="5502622"/>
            <a:ext cx="205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Contenu du dossier de chômage</a:t>
            </a:r>
            <a:endParaRPr lang="nl-BE" sz="1400" dirty="0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D389743A-58A5-71D2-BA3C-2392E1FE60E1}"/>
              </a:ext>
            </a:extLst>
          </p:cNvPr>
          <p:cNvSpPr/>
          <p:nvPr/>
        </p:nvSpPr>
        <p:spPr>
          <a:xfrm>
            <a:off x="7848525" y="2165761"/>
            <a:ext cx="2229854" cy="5534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Travailleur</a:t>
            </a:r>
            <a:endParaRPr lang="nl-BE" dirty="0"/>
          </a:p>
        </p:txBody>
      </p: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6A246BF2-AF68-F129-9109-BFA1EF16506E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8963452" y="2719214"/>
            <a:ext cx="2" cy="2462848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Draadloos met effen opvulling">
            <a:extLst>
              <a:ext uri="{FF2B5EF4-FFF2-40B4-BE49-F238E27FC236}">
                <a16:creationId xmlns:a16="http://schemas.microsoft.com/office/drawing/2014/main" id="{C1B90238-08D2-1968-2D4C-62284C39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8179" y="3344440"/>
            <a:ext cx="457200" cy="457200"/>
          </a:xfrm>
          <a:prstGeom prst="rect">
            <a:avLst/>
          </a:prstGeom>
        </p:spPr>
      </p:pic>
      <p:pic>
        <p:nvPicPr>
          <p:cNvPr id="8" name="Graphic 7" descr="Contract met effen opvulling">
            <a:extLst>
              <a:ext uri="{FF2B5EF4-FFF2-40B4-BE49-F238E27FC236}">
                <a16:creationId xmlns:a16="http://schemas.microsoft.com/office/drawing/2014/main" id="{7FDCFD24-6A3E-AFA3-619A-C2DF5B15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105" y="3801640"/>
            <a:ext cx="513347" cy="51334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C788445-EA9C-1022-4BAC-359036D9A1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5926" y="5171072"/>
            <a:ext cx="2877960" cy="55345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8587412-0FE1-535C-1481-888ADD5B7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2265" y="2873328"/>
            <a:ext cx="1089426" cy="214605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2620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053389"/>
            <a:ext cx="10515600" cy="4126302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Paiement plus correct</a:t>
            </a:r>
            <a:endParaRPr lang="fr-FR" dirty="0"/>
          </a:p>
          <a:p>
            <a:pPr lvl="1"/>
            <a:r>
              <a:rPr lang="fr-FR" sz="2000" dirty="0"/>
              <a:t>Simplification du contenu</a:t>
            </a:r>
          </a:p>
          <a:p>
            <a:pPr lvl="1"/>
            <a:r>
              <a:rPr lang="fr-FR" sz="2000" dirty="0"/>
              <a:t>Aucune ambiguïté due à l’utilisation du papier</a:t>
            </a:r>
          </a:p>
          <a:p>
            <a:pPr lvl="1"/>
            <a:r>
              <a:rPr lang="fr-FR" sz="2000" dirty="0"/>
              <a:t>Disponible dans la langue nationale de votre choix (NL, FR et DE)</a:t>
            </a:r>
          </a:p>
          <a:p>
            <a:pPr lvl="1"/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r>
              <a:rPr lang="fr-FR" sz="2400" dirty="0"/>
              <a:t>Renforcement des droits sociaux</a:t>
            </a:r>
            <a:endParaRPr lang="fr-FR" dirty="0"/>
          </a:p>
          <a:p>
            <a:pPr lvl="1"/>
            <a:r>
              <a:rPr lang="fr-FR" sz="2000" dirty="0"/>
              <a:t>Perte de la carte de contrôle impossible</a:t>
            </a:r>
          </a:p>
        </p:txBody>
      </p:sp>
    </p:spTree>
    <p:extLst>
      <p:ext uri="{BB962C8B-B14F-4D97-AF65-F5344CB8AC3E}">
        <p14:creationId xmlns:p14="http://schemas.microsoft.com/office/powerpoint/2010/main" val="268990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11443-56BF-5947-0B61-117F8A0A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RAPIDE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D80BD5-D2CC-991D-BED5-EFDCE8EE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7912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Carte de contrôle électronique chômage temporaire – eC3.2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16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045368"/>
            <a:ext cx="10515600" cy="4134323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Paiement plus rapide</a:t>
            </a:r>
            <a:endParaRPr lang="fr-FR" dirty="0"/>
          </a:p>
          <a:p>
            <a:pPr lvl="1"/>
            <a:r>
              <a:rPr lang="fr-FR" sz="2000" dirty="0"/>
              <a:t>Envoi numérique de la carte de contrôle à l’organisme de paiement</a:t>
            </a:r>
          </a:p>
          <a:p>
            <a:pPr lvl="1"/>
            <a:r>
              <a:rPr lang="fr-FR" sz="2000" dirty="0"/>
              <a:t>Processus de paiement automatisés</a:t>
            </a:r>
          </a:p>
          <a:p>
            <a:endParaRPr lang="fr-FR" sz="2000" dirty="0"/>
          </a:p>
          <a:p>
            <a:r>
              <a:rPr lang="fr-FR" sz="2400" dirty="0"/>
              <a:t>Fin des procédures administratives longues et complexes pour:</a:t>
            </a:r>
          </a:p>
          <a:p>
            <a:pPr lvl="1"/>
            <a:r>
              <a:rPr lang="fr-FR" sz="2000" dirty="0"/>
              <a:t>Perte et remplacement de la carte de contrôle papier</a:t>
            </a:r>
          </a:p>
          <a:p>
            <a:pPr lvl="1"/>
            <a:r>
              <a:rPr lang="fr-FR" sz="2000" dirty="0"/>
              <a:t>Correction d'une erreur sur la carte de contrôle papier</a:t>
            </a:r>
          </a:p>
        </p:txBody>
      </p:sp>
    </p:spTree>
    <p:extLst>
      <p:ext uri="{BB962C8B-B14F-4D97-AF65-F5344CB8AC3E}">
        <p14:creationId xmlns:p14="http://schemas.microsoft.com/office/powerpoint/2010/main" val="3777107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EE7318C-4027-D73C-F2C9-16E10F21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98841"/>
            <a:ext cx="5609026" cy="3489200"/>
          </a:xfrm>
        </p:spPr>
        <p:txBody>
          <a:bodyPr/>
          <a:lstStyle/>
          <a:p>
            <a:r>
              <a:rPr lang="fr-FR" dirty="0"/>
              <a:t>Comment fonctionne la carte de contrôle électronique ?</a:t>
            </a:r>
            <a:endParaRPr lang="fr-BE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D880CDA-466D-7E30-9E03-6493EBF4C7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955C47-3670-0CF1-F06D-F69115633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10" name="Espace réservé pour une image  6">
            <a:extLst>
              <a:ext uri="{FF2B5EF4-FFF2-40B4-BE49-F238E27FC236}">
                <a16:creationId xmlns:a16="http://schemas.microsoft.com/office/drawing/2014/main" id="{52242452-94C2-D383-B155-72AEFDFE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9" b="19859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306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BC1241A-318D-89E9-8A93-6D1FBF7F450A}"/>
              </a:ext>
            </a:extLst>
          </p:cNvPr>
          <p:cNvSpPr/>
          <p:nvPr/>
        </p:nvSpPr>
        <p:spPr>
          <a:xfrm>
            <a:off x="6376737" y="826168"/>
            <a:ext cx="4963580" cy="3596332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64E11-7BF7-DC62-8AFF-AC6C8FA2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Table des matières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826B43-7DEE-9CE0-8E37-4ADFDF7F3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3546" y="127095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Pourquoi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D018295-81D5-5FD9-2A3D-4291166C1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683" y="1216970"/>
            <a:ext cx="400736" cy="395668"/>
          </a:xfrm>
        </p:spPr>
        <p:txBody>
          <a:bodyPr/>
          <a:lstStyle/>
          <a:p>
            <a:r>
              <a:rPr lang="fr-BE" b="1" dirty="0"/>
              <a:t>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BC0803C-083A-0DCD-1DC7-27B6C3F88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3914" y="173124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Antifraude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177E-E06E-9E2A-EB93-72C9B0734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3914" y="215888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Simplification administrative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2DDF708-52A0-0EF0-1638-50395DF2B0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5183" y="258448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Rapide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056D5AA-5184-FC12-582F-9F65C91E4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2787" y="419625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L’obligation à partir du 1/1/2025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B4B1AD3-4CC6-1CAC-8425-EA065083B9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683" y="4169916"/>
            <a:ext cx="400736" cy="395668"/>
          </a:xfrm>
        </p:spPr>
        <p:txBody>
          <a:bodyPr/>
          <a:lstStyle/>
          <a:p>
            <a:r>
              <a:rPr lang="fr-BE" b="1" dirty="0"/>
              <a:t>3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0B851F3-1D58-CDD1-9966-0D2E2A59F0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90478" y="1216970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Comment fonctionne l’eC3.2 ?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BD8EB37-A2A2-1AC6-8372-EA38705062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38207" y="1226114"/>
            <a:ext cx="400736" cy="395668"/>
          </a:xfrm>
        </p:spPr>
        <p:txBody>
          <a:bodyPr/>
          <a:lstStyle/>
          <a:p>
            <a:r>
              <a:rPr lang="fr-BE" b="1" dirty="0"/>
              <a:t>2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9BDE605-647E-5529-611E-292739A854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42875" y="167021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Où la trouver ?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F7B1DB3-D9A9-70FF-6C0C-E42BB61D2D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42876" y="250606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nl-BE" i="1" dirty="0" err="1"/>
              <a:t>Choisir</a:t>
            </a:r>
            <a:r>
              <a:rPr lang="nl-BE" i="1" dirty="0"/>
              <a:t> </a:t>
            </a:r>
            <a:r>
              <a:rPr lang="nl-BE" i="1" dirty="0" err="1"/>
              <a:t>le</a:t>
            </a:r>
            <a:r>
              <a:rPr lang="nl-BE" i="1" dirty="0"/>
              <a:t> </a:t>
            </a:r>
            <a:r>
              <a:rPr lang="nl-BE" i="1" dirty="0" err="1"/>
              <a:t>calendrier</a:t>
            </a:r>
            <a:endParaRPr lang="fr-BE" i="1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25982119-7BE6-54FE-66F8-B40E50709A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2876" y="293515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Remplir le calendrier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D436065-A190-A919-862C-C4C9760F24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42876" y="336075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Corriger une erreur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7655B39-3EC0-B824-8BD4-A5DECF281F1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42876" y="379170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Envoyer l’eC3.2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9B8EB05A-3D69-E0D4-90C6-1A48CBBFC87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42876" y="207701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Se connecter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601E16-36A0-1B6C-43DA-97E2F58EA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18</a:t>
            </a:fld>
            <a:endParaRPr lang="fr-BE" dirty="0"/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ED4A576C-8239-A76D-26A7-5E39485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4626096"/>
            <a:ext cx="402371" cy="396274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6E17CE93-7E6A-B617-4D96-016A6620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479758"/>
            <a:ext cx="402371" cy="39627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EEC95018-288B-3977-22B8-E94C28E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5059010"/>
            <a:ext cx="402371" cy="396274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0FC0A66C-D1D7-43B1-8201-27DCEF6A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1699788"/>
            <a:ext cx="402371" cy="396274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DF009DF5-D720-4B34-9C8B-C72F1A21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2553450"/>
            <a:ext cx="402371" cy="3962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CB7F6CD-57F3-F249-1266-D78A8062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2132702"/>
            <a:ext cx="402371" cy="396274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FA7777CC-FE52-1190-34EE-74A8A663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9" y="1631017"/>
            <a:ext cx="402371" cy="396274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03AEC25-3A65-D618-C63E-0821ED4A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484679"/>
            <a:ext cx="402371" cy="396274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0DD5795A-5BF0-FCD9-89A6-D23F8BC69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8" y="2063931"/>
            <a:ext cx="402371" cy="396274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12AEA19-5B67-CF7B-4581-78C1F5B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913067"/>
            <a:ext cx="402371" cy="396274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13046A31-588A-E4E4-598D-D7E7984A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5" y="3766729"/>
            <a:ext cx="402371" cy="396274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0A93104E-6611-C007-3313-23C239ED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6" y="3345981"/>
            <a:ext cx="402371" cy="396274"/>
          </a:xfrm>
          <a:prstGeom prst="rect">
            <a:avLst/>
          </a:prstGeom>
        </p:spPr>
      </p:pic>
      <p:sp>
        <p:nvSpPr>
          <p:cNvPr id="56" name="Espace réservé du texte 7">
            <a:extLst>
              <a:ext uri="{FF2B5EF4-FFF2-40B4-BE49-F238E27FC236}">
                <a16:creationId xmlns:a16="http://schemas.microsoft.com/office/drawing/2014/main" id="{EA426658-3AF2-B1C4-C796-1B3628424310}"/>
              </a:ext>
            </a:extLst>
          </p:cNvPr>
          <p:cNvSpPr txBox="1">
            <a:spLocks/>
          </p:cNvSpPr>
          <p:nvPr/>
        </p:nvSpPr>
        <p:spPr>
          <a:xfrm>
            <a:off x="1583914" y="4672497"/>
            <a:ext cx="427024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/>
              <a:t>Principe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E596D809-AB75-E212-6B2D-BECE45A43687}"/>
              </a:ext>
            </a:extLst>
          </p:cNvPr>
          <p:cNvSpPr txBox="1">
            <a:spLocks/>
          </p:cNvSpPr>
          <p:nvPr/>
        </p:nvSpPr>
        <p:spPr>
          <a:xfrm>
            <a:off x="1583915" y="5100143"/>
            <a:ext cx="516981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Exception permanente pour la CP 327</a:t>
            </a:r>
            <a:endParaRPr lang="fr-BE" i="1" dirty="0"/>
          </a:p>
        </p:txBody>
      </p:sp>
      <p:sp>
        <p:nvSpPr>
          <p:cNvPr id="58" name="Espace réservé du texte 11">
            <a:extLst>
              <a:ext uri="{FF2B5EF4-FFF2-40B4-BE49-F238E27FC236}">
                <a16:creationId xmlns:a16="http://schemas.microsoft.com/office/drawing/2014/main" id="{EB24CC3F-B4B3-27BC-2336-49FC13638DC6}"/>
              </a:ext>
            </a:extLst>
          </p:cNvPr>
          <p:cNvSpPr txBox="1">
            <a:spLocks/>
          </p:cNvSpPr>
          <p:nvPr/>
        </p:nvSpPr>
        <p:spPr>
          <a:xfrm>
            <a:off x="1583912" y="5533246"/>
            <a:ext cx="682215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E49CEF-8E3A-D156-30AE-864D3729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905355"/>
            <a:ext cx="402371" cy="396274"/>
          </a:xfrm>
          <a:prstGeom prst="rect">
            <a:avLst/>
          </a:prstGeom>
        </p:spPr>
      </p:pic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558CA73-989E-3A23-F541-47475C5DA20F}"/>
              </a:ext>
            </a:extLst>
          </p:cNvPr>
          <p:cNvSpPr txBox="1">
            <a:spLocks/>
          </p:cNvSpPr>
          <p:nvPr/>
        </p:nvSpPr>
        <p:spPr>
          <a:xfrm>
            <a:off x="1583912" y="5958843"/>
            <a:ext cx="674996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A34F41B-594C-7E7F-6F86-216C538A1494}"/>
              </a:ext>
            </a:extLst>
          </p:cNvPr>
          <p:cNvCxnSpPr>
            <a:cxnSpLocks/>
          </p:cNvCxnSpPr>
          <p:nvPr/>
        </p:nvCxnSpPr>
        <p:spPr>
          <a:xfrm flipV="1">
            <a:off x="1718835" y="3595390"/>
            <a:ext cx="3599669" cy="18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073341B-6DD9-D3E0-55A9-288A7918710C}"/>
              </a:ext>
            </a:extLst>
          </p:cNvPr>
          <p:cNvCxnSpPr>
            <a:cxnSpLocks/>
          </p:cNvCxnSpPr>
          <p:nvPr/>
        </p:nvCxnSpPr>
        <p:spPr>
          <a:xfrm>
            <a:off x="6160168" y="1703681"/>
            <a:ext cx="0" cy="2509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08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0AFE0E-2C11-0EA4-A493-5102B69F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429" y="916184"/>
            <a:ext cx="1847215" cy="523774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12BFB2-69C0-42E8-05CB-793A2BB2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0606"/>
            <a:ext cx="676369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B142A"/>
            </a:gs>
            <a:gs pos="92000">
              <a:schemeClr val="accent6">
                <a:lumMod val="45000"/>
                <a:lumOff val="55000"/>
              </a:schemeClr>
            </a:gs>
            <a:gs pos="96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EE7772B8-92D8-E2A5-3D6C-3987B906E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721" y="2377200"/>
            <a:ext cx="3732753" cy="245444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F0E401-89A2-E1E2-B116-CCDB1094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4400" dirty="0">
                <a:solidFill>
                  <a:schemeClr val="bg1"/>
                </a:solidFill>
              </a:rPr>
              <a:t>C3.2A -&gt; eC3.2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0A8836-211F-61C4-657C-C4538BE56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02769-3850-4183-AD4D-D4D1727092E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D9D8B1-C04D-B113-D87A-38F5C6703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71" y="1490400"/>
            <a:ext cx="3031889" cy="4281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37261F2-1076-BEEF-2470-BBD06DA0C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949" y="5363981"/>
            <a:ext cx="1061059" cy="11098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FAE62CA-4BBB-57D7-2171-271708613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224" y="5349553"/>
            <a:ext cx="1142013" cy="110984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5C72A20-17E4-ED38-6348-31BDA5446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917" y="1490399"/>
            <a:ext cx="2149451" cy="428175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61CD5C8-2DEC-0C0E-481F-A6C37BAD1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067" y="5273090"/>
            <a:ext cx="831361" cy="1262771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1CF00A7-3A96-89F9-FC64-133A08510B9B}"/>
              </a:ext>
            </a:extLst>
          </p:cNvPr>
          <p:cNvCxnSpPr/>
          <p:nvPr/>
        </p:nvCxnSpPr>
        <p:spPr>
          <a:xfrm>
            <a:off x="1028700" y="1235869"/>
            <a:ext cx="3564731" cy="49077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D949628-1950-C4E0-957C-4DD377D7A222}"/>
              </a:ext>
            </a:extLst>
          </p:cNvPr>
          <p:cNvCxnSpPr>
            <a:cxnSpLocks/>
          </p:cNvCxnSpPr>
          <p:nvPr/>
        </p:nvCxnSpPr>
        <p:spPr>
          <a:xfrm flipV="1">
            <a:off x="928688" y="1235869"/>
            <a:ext cx="3664743" cy="49720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7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B7115F4C-AE16-58F0-0318-F5CDA99B7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73" y="1359953"/>
            <a:ext cx="2341631" cy="46362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C46191-3F73-1586-57FD-A93737B2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1960ED-A035-82F0-0EEB-19B922D60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S’identifier</a:t>
            </a:r>
            <a:endParaRPr lang="nl-BE" dirty="0"/>
          </a:p>
        </p:txBody>
      </p:sp>
      <p:pic>
        <p:nvPicPr>
          <p:cNvPr id="19" name="Graphic 18" descr="Vingerafdruk met effen opvulling">
            <a:extLst>
              <a:ext uri="{FF2B5EF4-FFF2-40B4-BE49-F238E27FC236}">
                <a16:creationId xmlns:a16="http://schemas.microsoft.com/office/drawing/2014/main" id="{996799CD-1AF3-C10E-06CC-0E74DA26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6977" y="4840978"/>
            <a:ext cx="541421" cy="541421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41E6B66F-0FA6-035D-07F0-E6618EE4DB15}"/>
              </a:ext>
            </a:extLst>
          </p:cNvPr>
          <p:cNvCxnSpPr>
            <a:cxnSpLocks/>
          </p:cNvCxnSpPr>
          <p:nvPr/>
        </p:nvCxnSpPr>
        <p:spPr>
          <a:xfrm flipH="1" flipV="1">
            <a:off x="2333843" y="5498047"/>
            <a:ext cx="2086130" cy="1153765"/>
          </a:xfrm>
          <a:prstGeom prst="straightConnector1">
            <a:avLst/>
          </a:prstGeom>
          <a:ln w="7620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AE5487B1-C0F9-138A-B3DD-611099968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189" y="1359953"/>
            <a:ext cx="2341631" cy="4636272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18AEB45-61DE-6CB2-1CA2-B4B102454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424" y="1359952"/>
            <a:ext cx="2843430" cy="82979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E5337A1C-722F-7AA2-5553-30030579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424" y="2189747"/>
            <a:ext cx="2827854" cy="82979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29C9DD08-711B-48E8-1975-A51BE5F80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9424" y="3057300"/>
            <a:ext cx="2838658" cy="1783678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696EC43-7738-9223-C619-DF168168D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9424" y="4878736"/>
            <a:ext cx="2827854" cy="10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46191-3F73-1586-57FD-A93737B2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1960ED-A035-82F0-0EEB-19B922D60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S’identifier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992CAC5-3188-5620-C0F7-F3459005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205" y="1122946"/>
            <a:ext cx="6309862" cy="5125453"/>
          </a:xfrm>
          <a:prstGeom prst="rect">
            <a:avLst/>
          </a:prstGeom>
        </p:spPr>
      </p:pic>
      <p:pic>
        <p:nvPicPr>
          <p:cNvPr id="19" name="Graphic 18" descr="Vingerafdruk met effen opvulling">
            <a:extLst>
              <a:ext uri="{FF2B5EF4-FFF2-40B4-BE49-F238E27FC236}">
                <a16:creationId xmlns:a16="http://schemas.microsoft.com/office/drawing/2014/main" id="{996799CD-1AF3-C10E-06CC-0E74DA26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6262" y="3267139"/>
            <a:ext cx="837065" cy="8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46191-3F73-1586-57FD-A93737B2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1960ED-A035-82F0-0EEB-19B922D60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4046621" cy="390943"/>
          </a:xfrm>
        </p:spPr>
        <p:txBody>
          <a:bodyPr>
            <a:normAutofit fontScale="92500" lnSpcReduction="20000"/>
          </a:bodyPr>
          <a:lstStyle/>
          <a:p>
            <a:r>
              <a:rPr lang="nl-BE" dirty="0" err="1"/>
              <a:t>S’identifier</a:t>
            </a:r>
            <a:r>
              <a:rPr lang="nl-BE" dirty="0"/>
              <a:t> – </a:t>
            </a:r>
            <a:r>
              <a:rPr lang="nl-BE" b="1" dirty="0" err="1"/>
              <a:t>Frontaliers</a:t>
            </a:r>
            <a:endParaRPr lang="nl-BE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71DBDC1-42C9-8D1F-AC37-5D33E4B5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63175"/>
            <a:ext cx="2891589" cy="2848070"/>
          </a:xfrm>
          <a:prstGeom prst="rect">
            <a:avLst/>
          </a:prstGeom>
        </p:spPr>
      </p:pic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0F030F22-C9CF-8555-10C6-50EB68266020}"/>
              </a:ext>
            </a:extLst>
          </p:cNvPr>
          <p:cNvSpPr txBox="1">
            <a:spLocks/>
          </p:cNvSpPr>
          <p:nvPr/>
        </p:nvSpPr>
        <p:spPr>
          <a:xfrm>
            <a:off x="4267492" y="1589319"/>
            <a:ext cx="7519737" cy="401840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Les travailleurs frontaliers peuvent se connecter via leur moyen d’identification électronique reconnu au niveau européen.</a:t>
            </a:r>
          </a:p>
          <a:p>
            <a:pPr lvl="1"/>
            <a:r>
              <a:rPr lang="fr-FR" sz="2000" dirty="0"/>
              <a:t>Procédure électronique afin d’établir le lien avec le numéro BIS (une fois)</a:t>
            </a:r>
          </a:p>
          <a:p>
            <a:pPr lvl="1"/>
            <a:r>
              <a:rPr lang="fr-FR" sz="2000" dirty="0"/>
              <a:t>Ensuite, connexion via le moyen d’identification électronique du pays d’origine</a:t>
            </a:r>
          </a:p>
          <a:p>
            <a:r>
              <a:rPr lang="fr-FR" sz="2400" dirty="0"/>
              <a:t>Pas de </a:t>
            </a:r>
            <a:r>
              <a:rPr lang="fr-FR" sz="2400" dirty="0" err="1"/>
              <a:t>eID</a:t>
            </a:r>
            <a:r>
              <a:rPr lang="fr-FR" sz="2400" dirty="0"/>
              <a:t> reconnu au niveau européen ?</a:t>
            </a:r>
          </a:p>
          <a:p>
            <a:pPr lvl="1"/>
            <a:r>
              <a:rPr lang="fr-FR" sz="2000" dirty="0"/>
              <a:t>Exemple : les Français</a:t>
            </a:r>
          </a:p>
          <a:p>
            <a:pPr lvl="1"/>
            <a:r>
              <a:rPr lang="fr-FR" sz="2000" dirty="0"/>
              <a:t>Prendre rendez-vous avec l’ONEM (02 515 44 44)</a:t>
            </a:r>
          </a:p>
          <a:p>
            <a:pPr lvl="1"/>
            <a:r>
              <a:rPr lang="fr-FR" sz="2000" dirty="0"/>
              <a:t>Délivrance gratuite d’une clé numérique alternative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FE0EA094-6034-DDF1-38C1-171B7D03AB95}"/>
              </a:ext>
            </a:extLst>
          </p:cNvPr>
          <p:cNvSpPr txBox="1">
            <a:spLocks/>
          </p:cNvSpPr>
          <p:nvPr/>
        </p:nvSpPr>
        <p:spPr>
          <a:xfrm>
            <a:off x="4267492" y="861776"/>
            <a:ext cx="6549190" cy="390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– </a:t>
            </a:r>
            <a:r>
              <a:rPr lang="nl-BE" dirty="0" err="1"/>
              <a:t>Autres</a:t>
            </a:r>
            <a:r>
              <a:rPr lang="nl-BE" dirty="0"/>
              <a:t> </a:t>
            </a:r>
            <a:r>
              <a:rPr lang="nl-BE" dirty="0" err="1"/>
              <a:t>travailleurs</a:t>
            </a:r>
            <a:r>
              <a:rPr lang="nl-BE" dirty="0"/>
              <a:t> sans </a:t>
            </a:r>
            <a:r>
              <a:rPr lang="nl-BE" b="1" dirty="0" err="1"/>
              <a:t>eID</a:t>
            </a:r>
            <a:r>
              <a:rPr lang="nl-BE" b="1" dirty="0"/>
              <a:t> </a:t>
            </a:r>
            <a:r>
              <a:rPr lang="nl-BE" b="1" dirty="0" err="1"/>
              <a:t>Belge</a:t>
            </a:r>
            <a:endParaRPr lang="nl-BE" b="1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EAB1138-7C74-9F03-1498-EC0D4488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89319"/>
            <a:ext cx="2891589" cy="10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74AF1-D0F6-E017-6EE2-3AA96324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E4B5E0-8C58-EC46-DCD5-54614EF25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Problème</a:t>
            </a:r>
            <a:r>
              <a:rPr lang="nl-BE" dirty="0"/>
              <a:t> 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6B5EE4-4576-5944-277F-AB0DB3F74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En cas de problème lors de </a:t>
            </a:r>
            <a:r>
              <a:rPr lang="fr-FR" b="1" dirty="0"/>
              <a:t>la connexion</a:t>
            </a:r>
            <a:r>
              <a:rPr lang="fr-FR" dirty="0"/>
              <a:t>, veuillez contacter le centre de contact de la sécurité sociale :</a:t>
            </a:r>
            <a:endParaRPr lang="nl-BE" dirty="0"/>
          </a:p>
          <a:p>
            <a:pPr marL="0" indent="0" algn="ctr">
              <a:buNone/>
            </a:pPr>
            <a:r>
              <a:rPr lang="nl-BE" sz="5000" dirty="0"/>
              <a:t>02 / 545 50 70</a:t>
            </a:r>
          </a:p>
          <a:p>
            <a:pPr marL="0" indent="0" algn="ctr">
              <a:buNone/>
            </a:pPr>
            <a:r>
              <a:rPr lang="nl-BE" dirty="0" err="1"/>
              <a:t>Lundi</a:t>
            </a:r>
            <a:r>
              <a:rPr lang="nl-BE" dirty="0"/>
              <a:t> – </a:t>
            </a:r>
            <a:r>
              <a:rPr lang="nl-BE" dirty="0" err="1"/>
              <a:t>vendredi</a:t>
            </a:r>
            <a:r>
              <a:rPr lang="nl-BE" dirty="0"/>
              <a:t>, 7h – 20h</a:t>
            </a:r>
          </a:p>
          <a:p>
            <a:pPr marL="0" indent="0" algn="ctr">
              <a:buNone/>
            </a:pPr>
            <a:endParaRPr lang="nl-BE" dirty="0"/>
          </a:p>
          <a:p>
            <a:r>
              <a:rPr lang="fr-FR" dirty="0"/>
              <a:t>Problème lors de </a:t>
            </a:r>
            <a:r>
              <a:rPr lang="fr-FR" b="1" dirty="0"/>
              <a:t>l'utilisation de l'application </a:t>
            </a:r>
            <a:r>
              <a:rPr lang="fr-FR" dirty="0"/>
              <a:t>? Veuillez alors contacter votre organisme de paiement. Vous trouverez les coordonnées correctes dans le menu d'aide de l'application.</a:t>
            </a:r>
          </a:p>
          <a:p>
            <a:endParaRPr lang="fr-FR" dirty="0"/>
          </a:p>
          <a:p>
            <a:r>
              <a:rPr lang="fr-FR" dirty="0"/>
              <a:t>Vous ne pouvez en aucun cas remplir la carte de contrôle à temps ? Informez alors l’ONEM afin d'être en règle en cas de contrôle. Vous pouvez le faire via notre centre de contact ou via le formulaire de contact sur notre site web.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685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149AC-7EFC-38E4-014A-2D92F4B1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323FEC-BB04-9864-A1DF-34B8FDA9F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Choix de l'employeur et choix du mois</a:t>
            </a:r>
            <a:endParaRPr lang="nl-BE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9138DD1-FCAA-34BB-F8A5-0CB801554DB0}"/>
              </a:ext>
            </a:extLst>
          </p:cNvPr>
          <p:cNvCxnSpPr/>
          <p:nvPr/>
        </p:nvCxnSpPr>
        <p:spPr>
          <a:xfrm>
            <a:off x="6087979" y="1568901"/>
            <a:ext cx="0" cy="4508943"/>
          </a:xfrm>
          <a:prstGeom prst="line">
            <a:avLst/>
          </a:prstGeom>
          <a:ln>
            <a:solidFill>
              <a:srgbClr val="EB14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5FC281B-EB0D-0282-5FBB-6B2A8E19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147" y="1466740"/>
            <a:ext cx="2432654" cy="4713267"/>
          </a:xfrm>
          <a:prstGeom prst="rect">
            <a:avLst/>
          </a:prstGeom>
          <a:ln>
            <a:solidFill>
              <a:srgbClr val="EB142A"/>
            </a:solidFill>
          </a:ln>
        </p:spPr>
      </p:pic>
      <p:pic>
        <p:nvPicPr>
          <p:cNvPr id="14" name="Graphic 13" descr="Vingerafdruk met effen opvulling">
            <a:extLst>
              <a:ext uri="{FF2B5EF4-FFF2-40B4-BE49-F238E27FC236}">
                <a16:creationId xmlns:a16="http://schemas.microsoft.com/office/drawing/2014/main" id="{E259D710-DB21-5242-EBB4-DC32497BE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5873" y="3158289"/>
            <a:ext cx="541421" cy="54142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2286D14-9ABC-170C-AD3A-3D6633C2C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085" y="1466738"/>
            <a:ext cx="2392522" cy="4713267"/>
          </a:xfrm>
          <a:prstGeom prst="rect">
            <a:avLst/>
          </a:prstGeom>
        </p:spPr>
      </p:pic>
      <p:pic>
        <p:nvPicPr>
          <p:cNvPr id="15" name="Graphic 14" descr="Vingerafdruk met effen opvulling">
            <a:extLst>
              <a:ext uri="{FF2B5EF4-FFF2-40B4-BE49-F238E27FC236}">
                <a16:creationId xmlns:a16="http://schemas.microsoft.com/office/drawing/2014/main" id="{5D6F9707-266D-4366-9705-E5E4940E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9842" y="4146884"/>
            <a:ext cx="601023" cy="6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149AC-7EFC-38E4-014A-2D92F4B1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323FEC-BB04-9864-A1DF-34B8FDA9F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61776"/>
            <a:ext cx="10507872" cy="622119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Sélectionnez le jour, cliquez sur « Adapter les jours sélectionnés », indiquez la situation correcte (ici « travail chez </a:t>
            </a:r>
            <a:r>
              <a:rPr lang="fr-FR" i="1" dirty="0"/>
              <a:t>mon</a:t>
            </a:r>
            <a:r>
              <a:rPr lang="fr-FR" dirty="0"/>
              <a:t> employeur »), puis cliquez sur « Sauvegarder »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1F1EEF-2F19-9128-9DD8-20B48AFFA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1128"/>
            <a:ext cx="2306230" cy="44906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ACEE13-359B-35F1-9376-D104B3306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03" y="1591129"/>
            <a:ext cx="2256776" cy="449067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EEAFAD1-BCFD-BD0C-B549-0A07241D7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952" y="1591128"/>
            <a:ext cx="2306231" cy="45202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2897E3-F0C8-2744-5B6E-7375D20CE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557" y="1591128"/>
            <a:ext cx="2306230" cy="4520823"/>
          </a:xfrm>
          <a:prstGeom prst="rect">
            <a:avLst/>
          </a:prstGeom>
        </p:spPr>
      </p:pic>
      <p:pic>
        <p:nvPicPr>
          <p:cNvPr id="13" name="Graphic 12" descr="Vingerafdruk met effen opvulling">
            <a:extLst>
              <a:ext uri="{FF2B5EF4-FFF2-40B4-BE49-F238E27FC236}">
                <a16:creationId xmlns:a16="http://schemas.microsoft.com/office/drawing/2014/main" id="{E314CBD9-695B-6278-ECC5-D4B54C2CF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2204" y="3569368"/>
            <a:ext cx="412701" cy="412701"/>
          </a:xfrm>
          <a:prstGeom prst="rect">
            <a:avLst/>
          </a:prstGeom>
        </p:spPr>
      </p:pic>
      <p:pic>
        <p:nvPicPr>
          <p:cNvPr id="16" name="Graphic 15" descr="Vingerafdruk met effen opvulling">
            <a:extLst>
              <a:ext uri="{FF2B5EF4-FFF2-40B4-BE49-F238E27FC236}">
                <a16:creationId xmlns:a16="http://schemas.microsoft.com/office/drawing/2014/main" id="{C2D1F5D7-ED44-56CE-B07A-647B5BAAF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8840" y="5390147"/>
            <a:ext cx="412701" cy="412701"/>
          </a:xfrm>
          <a:prstGeom prst="rect">
            <a:avLst/>
          </a:prstGeom>
        </p:spPr>
      </p:pic>
      <p:pic>
        <p:nvPicPr>
          <p:cNvPr id="17" name="Graphic 16" descr="Vingerafdruk met effen opvulling">
            <a:extLst>
              <a:ext uri="{FF2B5EF4-FFF2-40B4-BE49-F238E27FC236}">
                <a16:creationId xmlns:a16="http://schemas.microsoft.com/office/drawing/2014/main" id="{CE48E09F-8A14-EF00-56BA-D586BF6F1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5467" y="3341150"/>
            <a:ext cx="412701" cy="412701"/>
          </a:xfrm>
          <a:prstGeom prst="rect">
            <a:avLst/>
          </a:prstGeom>
        </p:spPr>
      </p:pic>
      <p:pic>
        <p:nvPicPr>
          <p:cNvPr id="19" name="Graphic 18" descr="Vingerafdruk met effen opvulling">
            <a:extLst>
              <a:ext uri="{FF2B5EF4-FFF2-40B4-BE49-F238E27FC236}">
                <a16:creationId xmlns:a16="http://schemas.microsoft.com/office/drawing/2014/main" id="{A702107B-6DD6-7FE5-08BD-BF937C131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4265" y="5153907"/>
            <a:ext cx="412701" cy="4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91ECA4BA-6D00-2FAF-91F7-A7BBF0DD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868" y="1111011"/>
            <a:ext cx="2377222" cy="463597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ABF8C418-E5CA-73E7-0D7B-6685F35C5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967" y="1118856"/>
            <a:ext cx="2345444" cy="462813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B6464F-1B60-CF60-45D3-7A51D082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/>
              <a:t>Remplir</a:t>
            </a:r>
            <a:r>
              <a:rPr lang="nl-BE" dirty="0"/>
              <a:t>?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DBDA8CA-E3DD-373F-C160-D603A93F49DD}"/>
              </a:ext>
            </a:extLst>
          </p:cNvPr>
          <p:cNvSpPr/>
          <p:nvPr/>
        </p:nvSpPr>
        <p:spPr>
          <a:xfrm>
            <a:off x="838200" y="2093495"/>
            <a:ext cx="5257800" cy="2630905"/>
          </a:xfrm>
          <a:prstGeom prst="rect">
            <a:avLst/>
          </a:prstGeom>
          <a:solidFill>
            <a:srgbClr val="EB142A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B979E1-D99E-65F2-97CE-B396D76319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2" y="1557574"/>
            <a:ext cx="5185610" cy="4438650"/>
          </a:xfrm>
        </p:spPr>
        <p:txBody>
          <a:bodyPr>
            <a:normAutofit fontScale="92500" lnSpcReduction="20000"/>
          </a:bodyPr>
          <a:lstStyle/>
          <a:p>
            <a:r>
              <a:rPr lang="nl-BE" dirty="0" err="1"/>
              <a:t>Travail</a:t>
            </a:r>
            <a:r>
              <a:rPr lang="nl-BE" dirty="0"/>
              <a:t> </a:t>
            </a:r>
            <a:r>
              <a:rPr lang="nl-BE" dirty="0" err="1"/>
              <a:t>chez</a:t>
            </a:r>
            <a:r>
              <a:rPr lang="nl-BE" dirty="0"/>
              <a:t> </a:t>
            </a:r>
            <a:r>
              <a:rPr lang="nl-BE" dirty="0" err="1"/>
              <a:t>l’employeur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 err="1"/>
              <a:t>Travail</a:t>
            </a:r>
            <a:r>
              <a:rPr lang="nl-BE" dirty="0"/>
              <a:t> </a:t>
            </a:r>
            <a:r>
              <a:rPr lang="nl-BE" dirty="0" err="1"/>
              <a:t>ailleurs</a:t>
            </a:r>
            <a:endParaRPr lang="nl-BE" dirty="0"/>
          </a:p>
          <a:p>
            <a:pPr lvl="1"/>
            <a:r>
              <a:rPr lang="nl-BE" dirty="0" err="1"/>
              <a:t>Un</a:t>
            </a:r>
            <a:r>
              <a:rPr lang="nl-BE" dirty="0"/>
              <a:t> jour </a:t>
            </a:r>
            <a:r>
              <a:rPr lang="nl-BE" dirty="0" err="1"/>
              <a:t>où</a:t>
            </a:r>
            <a:r>
              <a:rPr lang="nl-BE" dirty="0"/>
              <a:t>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travaillez</a:t>
            </a:r>
            <a:r>
              <a:rPr lang="nl-BE" dirty="0"/>
              <a:t> </a:t>
            </a:r>
            <a:r>
              <a:rPr lang="nl-BE" dirty="0" err="1"/>
              <a:t>normalement</a:t>
            </a:r>
            <a:r>
              <a:rPr lang="nl-BE" dirty="0"/>
              <a:t> pour </a:t>
            </a:r>
            <a:r>
              <a:rPr lang="nl-BE" dirty="0" err="1"/>
              <a:t>l’employeur</a:t>
            </a:r>
            <a:endParaRPr lang="nl-BE" dirty="0"/>
          </a:p>
          <a:p>
            <a:pPr lvl="1"/>
            <a:r>
              <a:rPr lang="nl-BE" dirty="0" err="1"/>
              <a:t>Un</a:t>
            </a:r>
            <a:r>
              <a:rPr lang="nl-BE" dirty="0"/>
              <a:t> jour </a:t>
            </a:r>
            <a:r>
              <a:rPr lang="nl-BE" dirty="0" err="1"/>
              <a:t>où</a:t>
            </a:r>
            <a:r>
              <a:rPr lang="nl-BE" dirty="0"/>
              <a:t> </a:t>
            </a:r>
            <a:r>
              <a:rPr lang="nl-BE" dirty="0" err="1"/>
              <a:t>vous</a:t>
            </a:r>
            <a:r>
              <a:rPr lang="nl-BE" dirty="0"/>
              <a:t> ne </a:t>
            </a:r>
            <a:r>
              <a:rPr lang="nl-BE" dirty="0" err="1"/>
              <a:t>travaillez</a:t>
            </a:r>
            <a:r>
              <a:rPr lang="nl-BE" dirty="0"/>
              <a:t> </a:t>
            </a:r>
            <a:r>
              <a:rPr lang="nl-BE" dirty="0" err="1"/>
              <a:t>normalement</a:t>
            </a:r>
            <a:r>
              <a:rPr lang="nl-BE" dirty="0"/>
              <a:t> pas pour </a:t>
            </a:r>
            <a:r>
              <a:rPr lang="nl-BE" dirty="0" err="1"/>
              <a:t>l’employeur</a:t>
            </a:r>
            <a:r>
              <a:rPr lang="nl-BE" dirty="0"/>
              <a:t> </a:t>
            </a:r>
          </a:p>
          <a:p>
            <a:pPr lvl="2"/>
            <a:r>
              <a:rPr lang="fr-FR" i="1" dirty="0"/>
              <a:t>Activités indépendantes accessoires, flexi-jobs, travail occasionnel dans </a:t>
            </a:r>
            <a:r>
              <a:rPr lang="fr-FR" i="1" dirty="0" err="1"/>
              <a:t>l'horeca</a:t>
            </a:r>
            <a:r>
              <a:rPr lang="fr-FR" i="1" dirty="0"/>
              <a:t>, intérim, etc.</a:t>
            </a:r>
          </a:p>
          <a:p>
            <a:pPr lvl="1"/>
            <a:r>
              <a:rPr lang="nl-BE" dirty="0"/>
              <a:t>Pour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autre</a:t>
            </a:r>
            <a:r>
              <a:rPr lang="nl-BE" dirty="0"/>
              <a:t> </a:t>
            </a:r>
            <a:r>
              <a:rPr lang="nl-BE" dirty="0" err="1"/>
              <a:t>employeur</a:t>
            </a:r>
            <a:r>
              <a:rPr lang="nl-BE" dirty="0"/>
              <a:t> </a:t>
            </a:r>
            <a:r>
              <a:rPr lang="nl-BE" dirty="0" err="1"/>
              <a:t>habituel</a:t>
            </a:r>
            <a:endParaRPr lang="nl-BE" dirty="0"/>
          </a:p>
          <a:p>
            <a:pPr lvl="2"/>
            <a:r>
              <a:rPr lang="nl-BE" i="1" dirty="0" err="1"/>
              <a:t>Combinaison</a:t>
            </a:r>
            <a:r>
              <a:rPr lang="nl-BE" i="1" dirty="0"/>
              <a:t> de </a:t>
            </a:r>
            <a:r>
              <a:rPr lang="nl-BE" i="1" dirty="0" err="1"/>
              <a:t>plusieurs</a:t>
            </a:r>
            <a:r>
              <a:rPr lang="nl-BE" i="1" dirty="0"/>
              <a:t> </a:t>
            </a:r>
            <a:r>
              <a:rPr lang="nl-BE" i="1" dirty="0" err="1"/>
              <a:t>emplois</a:t>
            </a:r>
            <a:r>
              <a:rPr lang="nl-BE" i="1" dirty="0"/>
              <a:t> à </a:t>
            </a:r>
            <a:r>
              <a:rPr lang="nl-BE" i="1" dirty="0" err="1"/>
              <a:t>temps</a:t>
            </a:r>
            <a:r>
              <a:rPr lang="nl-BE" i="1" dirty="0"/>
              <a:t> </a:t>
            </a:r>
            <a:r>
              <a:rPr lang="nl-BE" i="1" dirty="0" err="1"/>
              <a:t>partiel</a:t>
            </a:r>
            <a:endParaRPr lang="nl-BE" i="1" dirty="0"/>
          </a:p>
          <a:p>
            <a:pPr lvl="2"/>
            <a:endParaRPr lang="nl-BE" i="1" dirty="0"/>
          </a:p>
          <a:p>
            <a:r>
              <a:rPr lang="nl-BE" dirty="0" err="1"/>
              <a:t>Vacances</a:t>
            </a:r>
            <a:endParaRPr lang="nl-BE" dirty="0"/>
          </a:p>
          <a:p>
            <a:r>
              <a:rPr lang="nl-BE" dirty="0" err="1"/>
              <a:t>Inaptitude</a:t>
            </a:r>
            <a:r>
              <a:rPr lang="nl-BE" dirty="0"/>
              <a:t> au </a:t>
            </a:r>
            <a:r>
              <a:rPr lang="nl-BE" dirty="0" err="1"/>
              <a:t>travail</a:t>
            </a:r>
            <a:endParaRPr lang="nl-BE" dirty="0"/>
          </a:p>
          <a:p>
            <a:r>
              <a:rPr lang="nl-BE" dirty="0" err="1"/>
              <a:t>Autre</a:t>
            </a:r>
            <a:r>
              <a:rPr lang="nl-BE" dirty="0"/>
              <a:t> </a:t>
            </a:r>
            <a:r>
              <a:rPr lang="nl-BE" dirty="0" err="1"/>
              <a:t>situation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C11364-3646-CDCC-115A-A79E763C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pic>
        <p:nvPicPr>
          <p:cNvPr id="9" name="Graphic 8" descr="Vingerafdruk met effen opvulling">
            <a:extLst>
              <a:ext uri="{FF2B5EF4-FFF2-40B4-BE49-F238E27FC236}">
                <a16:creationId xmlns:a16="http://schemas.microsoft.com/office/drawing/2014/main" id="{C7788203-C5A2-1C56-FE62-CC541E460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2751" y="3269528"/>
            <a:ext cx="412701" cy="412701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9C27201-E0D5-98FD-0C42-C48885F0D1FD}"/>
              </a:ext>
            </a:extLst>
          </p:cNvPr>
          <p:cNvCxnSpPr>
            <a:cxnSpLocks/>
          </p:cNvCxnSpPr>
          <p:nvPr/>
        </p:nvCxnSpPr>
        <p:spPr>
          <a:xfrm>
            <a:off x="4586126" y="1687537"/>
            <a:ext cx="2258667" cy="124014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ED1FF3A-D90B-EA3C-83C9-DE7C9C8EB9B5}"/>
              </a:ext>
            </a:extLst>
          </p:cNvPr>
          <p:cNvCxnSpPr>
            <a:cxnSpLocks/>
          </p:cNvCxnSpPr>
          <p:nvPr/>
        </p:nvCxnSpPr>
        <p:spPr>
          <a:xfrm flipV="1">
            <a:off x="3725690" y="3930316"/>
            <a:ext cx="3137061" cy="1088979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C7C709BB-D441-E172-FC7D-0089155197FC}"/>
              </a:ext>
            </a:extLst>
          </p:cNvPr>
          <p:cNvCxnSpPr>
            <a:cxnSpLocks/>
          </p:cNvCxnSpPr>
          <p:nvPr/>
        </p:nvCxnSpPr>
        <p:spPr>
          <a:xfrm flipV="1">
            <a:off x="3725690" y="4232963"/>
            <a:ext cx="3119103" cy="109118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95E8D46A-0EDD-9C55-EBBA-E9B5D8D28F59}"/>
              </a:ext>
            </a:extLst>
          </p:cNvPr>
          <p:cNvCxnSpPr>
            <a:cxnSpLocks/>
          </p:cNvCxnSpPr>
          <p:nvPr/>
        </p:nvCxnSpPr>
        <p:spPr>
          <a:xfrm flipV="1">
            <a:off x="3707732" y="4569000"/>
            <a:ext cx="3119103" cy="1091187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B70D9FA8-F544-E93C-BDE7-970D10E26A43}"/>
              </a:ext>
            </a:extLst>
          </p:cNvPr>
          <p:cNvSpPr/>
          <p:nvPr/>
        </p:nvSpPr>
        <p:spPr>
          <a:xfrm>
            <a:off x="9011028" y="2518611"/>
            <a:ext cx="2527715" cy="1338210"/>
          </a:xfrm>
          <a:prstGeom prst="rect">
            <a:avLst/>
          </a:prstGeom>
          <a:solidFill>
            <a:srgbClr val="EB142A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E27D4FE1-838B-DD22-AD34-EAA2ABCC0248}"/>
              </a:ext>
            </a:extLst>
          </p:cNvPr>
          <p:cNvCxnSpPr>
            <a:cxnSpLocks/>
          </p:cNvCxnSpPr>
          <p:nvPr/>
        </p:nvCxnSpPr>
        <p:spPr>
          <a:xfrm flipV="1">
            <a:off x="5835227" y="3267320"/>
            <a:ext cx="3493257" cy="33390"/>
          </a:xfrm>
          <a:prstGeom prst="straightConnector1">
            <a:avLst/>
          </a:prstGeom>
          <a:ln w="57150">
            <a:solidFill>
              <a:srgbClr val="EB14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7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316981E1-00FD-D13D-D0C4-3EDB6AD9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28" y="1428130"/>
            <a:ext cx="2220185" cy="44104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F6CF5B-2121-0CC0-7191-A5BD58E3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237C1-5171-70EC-2FBE-F5B7B8757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Une erreur a été commise ?</a:t>
            </a:r>
            <a:endParaRPr lang="nl-BE" dirty="0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F5084440-CF6F-F5EF-3D79-FC2DC5BACA36}"/>
              </a:ext>
            </a:extLst>
          </p:cNvPr>
          <p:cNvSpPr txBox="1">
            <a:spLocks/>
          </p:cNvSpPr>
          <p:nvPr/>
        </p:nvSpPr>
        <p:spPr>
          <a:xfrm>
            <a:off x="3826335" y="2029326"/>
            <a:ext cx="7519737" cy="401840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Vous pouvez corriger une mention incorrecte vous-même.</a:t>
            </a:r>
          </a:p>
          <a:p>
            <a:pPr lvl="1"/>
            <a:r>
              <a:rPr lang="fr-FR" sz="2000" dirty="0"/>
              <a:t>En retard ?</a:t>
            </a:r>
          </a:p>
          <a:p>
            <a:pPr lvl="1"/>
            <a:r>
              <a:rPr lang="fr-FR" sz="2000" dirty="0"/>
              <a:t>Situation incorrectement indiquée ?</a:t>
            </a:r>
          </a:p>
          <a:p>
            <a:endParaRPr lang="fr-FR" sz="2400" dirty="0"/>
          </a:p>
          <a:p>
            <a:r>
              <a:rPr lang="fr-FR" sz="2400" dirty="0"/>
              <a:t>L'application vous demandera de fournir une explication.</a:t>
            </a:r>
          </a:p>
        </p:txBody>
      </p:sp>
      <p:pic>
        <p:nvPicPr>
          <p:cNvPr id="8" name="Graphic 7" descr="Vingerafdruk met effen opvulling">
            <a:extLst>
              <a:ext uri="{FF2B5EF4-FFF2-40B4-BE49-F238E27FC236}">
                <a16:creationId xmlns:a16="http://schemas.microsoft.com/office/drawing/2014/main" id="{7B197D84-B30F-053D-4F9B-AB3BA026F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4150" y="4318780"/>
            <a:ext cx="620044" cy="541421"/>
          </a:xfrm>
          <a:prstGeom prst="rect">
            <a:avLst/>
          </a:prstGeom>
        </p:spPr>
      </p:pic>
      <p:pic>
        <p:nvPicPr>
          <p:cNvPr id="12" name="Graphic 11" descr="Pen met effen opvulling">
            <a:extLst>
              <a:ext uri="{FF2B5EF4-FFF2-40B4-BE49-F238E27FC236}">
                <a16:creationId xmlns:a16="http://schemas.microsoft.com/office/drawing/2014/main" id="{01EF799A-049B-7EBA-04D6-19745297D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9451" y="3633364"/>
            <a:ext cx="549442" cy="5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A8D80-9C2D-0C42-A466-CFD05481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fonctionne la carte de contrôle électronique 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0127FB-A2EF-0BD5-AA4B-B67CBDC1E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Enregistrer un PDF et envoyer la carte de contrôle</a:t>
            </a:r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E903341-8D2D-CB12-0996-3FCD04899DA0}"/>
              </a:ext>
            </a:extLst>
          </p:cNvPr>
          <p:cNvCxnSpPr/>
          <p:nvPr/>
        </p:nvCxnSpPr>
        <p:spPr>
          <a:xfrm>
            <a:off x="3561347" y="1506847"/>
            <a:ext cx="0" cy="4508943"/>
          </a:xfrm>
          <a:prstGeom prst="line">
            <a:avLst/>
          </a:prstGeom>
          <a:ln>
            <a:solidFill>
              <a:srgbClr val="EB14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C46811A0-DB68-460E-238E-E2E206109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41" y="1506846"/>
            <a:ext cx="2309980" cy="455042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8157E7B8-0533-EDB5-20F9-905CF1FC0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020" y="2344894"/>
            <a:ext cx="1325622" cy="650537"/>
          </a:xfrm>
          <a:prstGeom prst="rect">
            <a:avLst/>
          </a:prstGeom>
        </p:spPr>
      </p:pic>
      <p:pic>
        <p:nvPicPr>
          <p:cNvPr id="30" name="Graphic 29" descr="Vingerafdruk met effen opvulling">
            <a:extLst>
              <a:ext uri="{FF2B5EF4-FFF2-40B4-BE49-F238E27FC236}">
                <a16:creationId xmlns:a16="http://schemas.microsoft.com/office/drawing/2014/main" id="{7BEF7D5E-A65A-A8EB-2641-5D525705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9809" y="2392463"/>
            <a:ext cx="620044" cy="541421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D8248B03-A189-56F7-2C90-F1346DACE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874" y="1537080"/>
            <a:ext cx="2309980" cy="4520194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22667DBB-C980-32C6-CA28-1E5EC1001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727" y="1537080"/>
            <a:ext cx="2309980" cy="4558566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F4C82472-CB3E-52FC-BD14-4CED5643F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1580" y="1537080"/>
            <a:ext cx="2309981" cy="4550663"/>
          </a:xfrm>
          <a:prstGeom prst="rect">
            <a:avLst/>
          </a:prstGeom>
        </p:spPr>
      </p:pic>
      <p:pic>
        <p:nvPicPr>
          <p:cNvPr id="37" name="Graphic 36" descr="Vingerafdruk met effen opvulling">
            <a:extLst>
              <a:ext uri="{FF2B5EF4-FFF2-40B4-BE49-F238E27FC236}">
                <a16:creationId xmlns:a16="http://schemas.microsoft.com/office/drawing/2014/main" id="{8DA3EA3A-C332-C01B-2555-516886D50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2842" y="5320920"/>
            <a:ext cx="620044" cy="541421"/>
          </a:xfrm>
          <a:prstGeom prst="rect">
            <a:avLst/>
          </a:prstGeom>
        </p:spPr>
      </p:pic>
      <p:pic>
        <p:nvPicPr>
          <p:cNvPr id="38" name="Graphic 37" descr="Vingerafdruk met effen opvulling">
            <a:extLst>
              <a:ext uri="{FF2B5EF4-FFF2-40B4-BE49-F238E27FC236}">
                <a16:creationId xmlns:a16="http://schemas.microsoft.com/office/drawing/2014/main" id="{156F9624-8D46-A49B-314A-0DDA9908E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4695" y="4165888"/>
            <a:ext cx="620044" cy="541421"/>
          </a:xfrm>
          <a:prstGeom prst="rect">
            <a:avLst/>
          </a:prstGeom>
        </p:spPr>
      </p:pic>
      <p:pic>
        <p:nvPicPr>
          <p:cNvPr id="39" name="Graphic 38" descr="Vingerafdruk met effen opvulling">
            <a:extLst>
              <a:ext uri="{FF2B5EF4-FFF2-40B4-BE49-F238E27FC236}">
                <a16:creationId xmlns:a16="http://schemas.microsoft.com/office/drawing/2014/main" id="{BE5B437D-A5C5-AC58-5B17-1FE40F0B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4867" y="4534856"/>
            <a:ext cx="620044" cy="5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EE7318C-4027-D73C-F2C9-16E10F21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3015958"/>
          </a:xfrm>
        </p:spPr>
        <p:txBody>
          <a:bodyPr/>
          <a:lstStyle/>
          <a:p>
            <a:r>
              <a:rPr lang="fr-BE" dirty="0"/>
              <a:t>Obligatoire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D880CDA-466D-7E30-9E03-6493EBF4C7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955C47-3670-0CF1-F06D-F69115633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29</a:t>
            </a:fld>
            <a:endParaRPr lang="fr-BE" dirty="0"/>
          </a:p>
        </p:txBody>
      </p:sp>
      <p:pic>
        <p:nvPicPr>
          <p:cNvPr id="10" name="Espace réservé pour une image  6" descr="Close-up van een persoon die een laptop gebruikt">
            <a:extLst>
              <a:ext uri="{FF2B5EF4-FFF2-40B4-BE49-F238E27FC236}">
                <a16:creationId xmlns:a16="http://schemas.microsoft.com/office/drawing/2014/main" id="{52242452-94C2-D383-B155-72AEFDFE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4546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B95C55B-EC01-098D-B319-D8FAF2F1506B}"/>
              </a:ext>
            </a:extLst>
          </p:cNvPr>
          <p:cNvSpPr/>
          <p:nvPr/>
        </p:nvSpPr>
        <p:spPr>
          <a:xfrm>
            <a:off x="-1192134" y="50658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78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EE7318C-4027-D73C-F2C9-16E10F21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402" y="1157289"/>
            <a:ext cx="6232481" cy="4886324"/>
          </a:xfrm>
        </p:spPr>
        <p:txBody>
          <a:bodyPr>
            <a:normAutofit fontScale="90000"/>
          </a:bodyPr>
          <a:lstStyle/>
          <a:p>
            <a:r>
              <a:rPr lang="fr-BE" sz="2000" b="0" i="1" u="sng" dirty="0"/>
              <a:t>1/1/2018 – 31/8/2023:</a:t>
            </a:r>
            <a:br>
              <a:rPr lang="fr-BE" sz="2000" u="sng" dirty="0"/>
            </a:br>
            <a:br>
              <a:rPr lang="fr-BE" sz="2000" u="sng" dirty="0"/>
            </a:br>
            <a:r>
              <a:rPr lang="fr-BE" sz="2900" dirty="0"/>
              <a:t>PHASE PILOTE</a:t>
            </a:r>
            <a:br>
              <a:rPr lang="fr-BE" sz="2000" u="sng" dirty="0"/>
            </a:br>
            <a:br>
              <a:rPr lang="fr-BE" sz="2000" u="sng" dirty="0"/>
            </a:br>
            <a:r>
              <a:rPr lang="fr-BE" sz="2000" i="1" u="sng" dirty="0"/>
              <a:t>1/9/2023 – 31/12/2024: </a:t>
            </a:r>
            <a:br>
              <a:rPr lang="fr-BE" sz="2000" u="sng" dirty="0"/>
            </a:br>
            <a:br>
              <a:rPr lang="fr-BE" sz="2000" u="sng" dirty="0"/>
            </a:br>
            <a:r>
              <a:rPr lang="fr-BE" sz="2900" dirty="0"/>
              <a:t>UTILISATION SUR BASE VOLONTAIRE</a:t>
            </a:r>
            <a:br>
              <a:rPr lang="fr-BE" sz="2000" dirty="0"/>
            </a:br>
            <a:br>
              <a:rPr lang="fr-BE" sz="2000" dirty="0"/>
            </a:br>
            <a:r>
              <a:rPr lang="fr-BE" sz="2000" i="1" u="sng" dirty="0"/>
              <a:t>6/11/2024:</a:t>
            </a:r>
            <a:br>
              <a:rPr lang="fr-BE" sz="2000" dirty="0"/>
            </a:br>
            <a:br>
              <a:rPr lang="fr-BE" sz="2000" dirty="0"/>
            </a:br>
            <a:r>
              <a:rPr lang="fr-BE" sz="2900" dirty="0"/>
              <a:t>MIS À JOUR DE L’eC3.2</a:t>
            </a:r>
            <a:br>
              <a:rPr lang="fr-BE" sz="2000" dirty="0"/>
            </a:br>
            <a:br>
              <a:rPr lang="fr-BE" sz="2000" dirty="0"/>
            </a:br>
            <a:r>
              <a:rPr lang="fr-BE" sz="2000" i="1" u="sng" dirty="0"/>
              <a:t>1/1/2025 - … :</a:t>
            </a:r>
            <a:br>
              <a:rPr lang="fr-BE" sz="2000" dirty="0"/>
            </a:br>
            <a:br>
              <a:rPr lang="fr-BE" sz="2000" dirty="0"/>
            </a:br>
            <a:r>
              <a:rPr lang="fr-BE" sz="2900" dirty="0"/>
              <a:t>eC3.2 OBLIGATOIRE</a:t>
            </a:r>
            <a:br>
              <a:rPr lang="fr-BE" sz="2000" dirty="0"/>
            </a:br>
            <a:br>
              <a:rPr lang="fr-BE" sz="2000" dirty="0"/>
            </a:br>
            <a:endParaRPr lang="fr-BE" sz="2000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D880CDA-466D-7E30-9E03-6493EBF4C7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955C47-3670-0CF1-F06D-F69115633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02769-3850-4183-AD4D-D4D1727092EA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10" name="Espace réservé pour une image  6" descr="Pad dat zich een weg door een grasveld kronkelt">
            <a:extLst>
              <a:ext uri="{FF2B5EF4-FFF2-40B4-BE49-F238E27FC236}">
                <a16:creationId xmlns:a16="http://schemas.microsoft.com/office/drawing/2014/main" id="{52242452-94C2-D383-B155-72AEFDFE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24501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82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BC1241A-318D-89E9-8A93-6D1FBF7F450A}"/>
              </a:ext>
            </a:extLst>
          </p:cNvPr>
          <p:cNvSpPr/>
          <p:nvPr/>
        </p:nvSpPr>
        <p:spPr>
          <a:xfrm>
            <a:off x="657733" y="3904184"/>
            <a:ext cx="7676139" cy="25713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64E11-7BF7-DC62-8AFF-AC6C8FA2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Table des matières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826B43-7DEE-9CE0-8E37-4ADFDF7F3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3546" y="127095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Pourquoi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D018295-81D5-5FD9-2A3D-4291166C1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683" y="1216970"/>
            <a:ext cx="400736" cy="395668"/>
          </a:xfrm>
        </p:spPr>
        <p:txBody>
          <a:bodyPr/>
          <a:lstStyle/>
          <a:p>
            <a:r>
              <a:rPr lang="fr-BE" b="1" dirty="0"/>
              <a:t>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BC0803C-083A-0DCD-1DC7-27B6C3F88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3914" y="173124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Antifraude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177E-E06E-9E2A-EB93-72C9B0734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3914" y="215888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Simplification administrative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2DDF708-52A0-0EF0-1638-50395DF2B0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5183" y="258448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Rapide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056D5AA-5184-FC12-582F-9F65C91E4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2787" y="419625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L’obligation à partir du 1/1/2025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B4B1AD3-4CC6-1CAC-8425-EA065083B9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683" y="4169916"/>
            <a:ext cx="400736" cy="395668"/>
          </a:xfrm>
        </p:spPr>
        <p:txBody>
          <a:bodyPr/>
          <a:lstStyle/>
          <a:p>
            <a:r>
              <a:rPr lang="fr-BE" b="1" dirty="0"/>
              <a:t>3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0B851F3-1D58-CDD1-9966-0D2E2A59F0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90478" y="1216970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Comment fonctionne l’eC3.2 ?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BD8EB37-A2A2-1AC6-8372-EA38705062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38207" y="1226114"/>
            <a:ext cx="400736" cy="395668"/>
          </a:xfrm>
        </p:spPr>
        <p:txBody>
          <a:bodyPr/>
          <a:lstStyle/>
          <a:p>
            <a:r>
              <a:rPr lang="fr-BE" b="1" dirty="0"/>
              <a:t>2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9BDE605-647E-5529-611E-292739A854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42875" y="167021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Où la trouver ?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F7B1DB3-D9A9-70FF-6C0C-E42BB61D2D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42876" y="250606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nl-BE" i="1" dirty="0" err="1"/>
              <a:t>Choisir</a:t>
            </a:r>
            <a:r>
              <a:rPr lang="nl-BE" i="1" dirty="0"/>
              <a:t> </a:t>
            </a:r>
            <a:r>
              <a:rPr lang="nl-BE" i="1" dirty="0" err="1"/>
              <a:t>le</a:t>
            </a:r>
            <a:r>
              <a:rPr lang="nl-BE" i="1" dirty="0"/>
              <a:t> </a:t>
            </a:r>
            <a:r>
              <a:rPr lang="nl-BE" i="1" dirty="0" err="1"/>
              <a:t>calendrier</a:t>
            </a:r>
            <a:endParaRPr lang="fr-BE" i="1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25982119-7BE6-54FE-66F8-B40E50709A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2876" y="293515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Remplir le calendrier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D436065-A190-A919-862C-C4C9760F24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42876" y="336075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Corriger une erreur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7655B39-3EC0-B824-8BD4-A5DECF281F1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42876" y="379170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Envoyer l’eC3.2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9B8EB05A-3D69-E0D4-90C6-1A48CBBFC87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42876" y="207701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Se connecter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601E16-36A0-1B6C-43DA-97E2F58EA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30</a:t>
            </a:fld>
            <a:endParaRPr lang="fr-BE" dirty="0"/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ED4A576C-8239-A76D-26A7-5E39485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4626096"/>
            <a:ext cx="402371" cy="396274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6E17CE93-7E6A-B617-4D96-016A6620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479758"/>
            <a:ext cx="402371" cy="39627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EEC95018-288B-3977-22B8-E94C28E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5059010"/>
            <a:ext cx="402371" cy="396274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0FC0A66C-D1D7-43B1-8201-27DCEF6A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1699788"/>
            <a:ext cx="402371" cy="396274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DF009DF5-D720-4B34-9C8B-C72F1A21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2553450"/>
            <a:ext cx="402371" cy="3962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CB7F6CD-57F3-F249-1266-D78A8062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2132702"/>
            <a:ext cx="402371" cy="396274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FA7777CC-FE52-1190-34EE-74A8A663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9" y="1631017"/>
            <a:ext cx="402371" cy="396274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03AEC25-3A65-D618-C63E-0821ED4A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484679"/>
            <a:ext cx="402371" cy="396274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0DD5795A-5BF0-FCD9-89A6-D23F8BC69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8" y="2063931"/>
            <a:ext cx="402371" cy="396274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12AEA19-5B67-CF7B-4581-78C1F5B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913067"/>
            <a:ext cx="402371" cy="396274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13046A31-588A-E4E4-598D-D7E7984A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5" y="3766729"/>
            <a:ext cx="402371" cy="396274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0A93104E-6611-C007-3313-23C239ED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6" y="3345981"/>
            <a:ext cx="402371" cy="396274"/>
          </a:xfrm>
          <a:prstGeom prst="rect">
            <a:avLst/>
          </a:prstGeom>
        </p:spPr>
      </p:pic>
      <p:sp>
        <p:nvSpPr>
          <p:cNvPr id="56" name="Espace réservé du texte 7">
            <a:extLst>
              <a:ext uri="{FF2B5EF4-FFF2-40B4-BE49-F238E27FC236}">
                <a16:creationId xmlns:a16="http://schemas.microsoft.com/office/drawing/2014/main" id="{EA426658-3AF2-B1C4-C796-1B3628424310}"/>
              </a:ext>
            </a:extLst>
          </p:cNvPr>
          <p:cNvSpPr txBox="1">
            <a:spLocks/>
          </p:cNvSpPr>
          <p:nvPr/>
        </p:nvSpPr>
        <p:spPr>
          <a:xfrm>
            <a:off x="1583914" y="4672497"/>
            <a:ext cx="427024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/>
              <a:t>Principe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E596D809-AB75-E212-6B2D-BECE45A43687}"/>
              </a:ext>
            </a:extLst>
          </p:cNvPr>
          <p:cNvSpPr txBox="1">
            <a:spLocks/>
          </p:cNvSpPr>
          <p:nvPr/>
        </p:nvSpPr>
        <p:spPr>
          <a:xfrm>
            <a:off x="1583915" y="5100143"/>
            <a:ext cx="516981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Exception permanente pour la CP 327</a:t>
            </a:r>
            <a:endParaRPr lang="fr-BE" i="1" dirty="0"/>
          </a:p>
        </p:txBody>
      </p:sp>
      <p:sp>
        <p:nvSpPr>
          <p:cNvPr id="58" name="Espace réservé du texte 11">
            <a:extLst>
              <a:ext uri="{FF2B5EF4-FFF2-40B4-BE49-F238E27FC236}">
                <a16:creationId xmlns:a16="http://schemas.microsoft.com/office/drawing/2014/main" id="{EB24CC3F-B4B3-27BC-2336-49FC13638DC6}"/>
              </a:ext>
            </a:extLst>
          </p:cNvPr>
          <p:cNvSpPr txBox="1">
            <a:spLocks/>
          </p:cNvSpPr>
          <p:nvPr/>
        </p:nvSpPr>
        <p:spPr>
          <a:xfrm>
            <a:off x="1583912" y="5533246"/>
            <a:ext cx="682215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E49CEF-8E3A-D156-30AE-864D3729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905355"/>
            <a:ext cx="402371" cy="396274"/>
          </a:xfrm>
          <a:prstGeom prst="rect">
            <a:avLst/>
          </a:prstGeom>
        </p:spPr>
      </p:pic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558CA73-989E-3A23-F541-47475C5DA20F}"/>
              </a:ext>
            </a:extLst>
          </p:cNvPr>
          <p:cNvSpPr txBox="1">
            <a:spLocks/>
          </p:cNvSpPr>
          <p:nvPr/>
        </p:nvSpPr>
        <p:spPr>
          <a:xfrm>
            <a:off x="1583912" y="5958843"/>
            <a:ext cx="674996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A34F41B-594C-7E7F-6F86-216C538A1494}"/>
              </a:ext>
            </a:extLst>
          </p:cNvPr>
          <p:cNvCxnSpPr>
            <a:cxnSpLocks/>
          </p:cNvCxnSpPr>
          <p:nvPr/>
        </p:nvCxnSpPr>
        <p:spPr>
          <a:xfrm flipV="1">
            <a:off x="1718835" y="3595390"/>
            <a:ext cx="3599669" cy="18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073341B-6DD9-D3E0-55A9-288A7918710C}"/>
              </a:ext>
            </a:extLst>
          </p:cNvPr>
          <p:cNvCxnSpPr>
            <a:cxnSpLocks/>
          </p:cNvCxnSpPr>
          <p:nvPr/>
        </p:nvCxnSpPr>
        <p:spPr>
          <a:xfrm>
            <a:off x="6160168" y="1703681"/>
            <a:ext cx="0" cy="2509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84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032" y="925835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nl-BE" u="sng" dirty="0" err="1"/>
              <a:t>Travailleurs</a:t>
            </a:r>
            <a:endParaRPr lang="nl-BE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31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316778"/>
            <a:ext cx="10515600" cy="3909733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Uniquement en règle lors d'un contrôle sur la base de la carte de contrôle électronique correctement remplie</a:t>
            </a:r>
          </a:p>
          <a:p>
            <a:pPr lvl="1"/>
            <a:r>
              <a:rPr lang="fr-FR" dirty="0"/>
              <a:t>Indiquer le travail avant de commencer à travailler</a:t>
            </a:r>
          </a:p>
          <a:p>
            <a:pPr lvl="1"/>
            <a:r>
              <a:rPr lang="fr-FR" dirty="0"/>
              <a:t>Remplir la carte de contrôle à partir du premier jour effectif de chômage du mois</a:t>
            </a:r>
          </a:p>
          <a:p>
            <a:pPr lvl="2"/>
            <a:r>
              <a:rPr lang="fr-FR" dirty="0"/>
              <a:t>Dans le secteur de la construction : toujours remplir !</a:t>
            </a:r>
          </a:p>
          <a:p>
            <a:r>
              <a:rPr lang="fr-FR" dirty="0"/>
              <a:t>Paiement uniquement sur la base de la carte de contrôle électronique</a:t>
            </a:r>
          </a:p>
          <a:p>
            <a:endParaRPr lang="nl-BE" dirty="0"/>
          </a:p>
          <a:p>
            <a:pPr algn="r"/>
            <a:endParaRPr lang="fr-BE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9AF2508F-7A19-CA8F-6307-7138305D73DC}"/>
              </a:ext>
            </a:extLst>
          </p:cNvPr>
          <p:cNvSpPr txBox="1">
            <a:spLocks/>
          </p:cNvSpPr>
          <p:nvPr/>
        </p:nvSpPr>
        <p:spPr>
          <a:xfrm>
            <a:off x="838200" y="3493553"/>
            <a:ext cx="10507872" cy="428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200" u="sng" dirty="0" err="1"/>
              <a:t>Employeurs</a:t>
            </a:r>
            <a:endParaRPr lang="nl-BE" sz="2200" u="sng" dirty="0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386DE9C6-70E3-1101-66F9-7B899FB6C790}"/>
              </a:ext>
            </a:extLst>
          </p:cNvPr>
          <p:cNvSpPr txBox="1">
            <a:spLocks/>
          </p:cNvSpPr>
          <p:nvPr/>
        </p:nvSpPr>
        <p:spPr>
          <a:xfrm>
            <a:off x="845928" y="3922295"/>
            <a:ext cx="10515600" cy="5410772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Ne plus délivrer de cartes papier</a:t>
            </a:r>
          </a:p>
          <a:p>
            <a:pPr lvl="1"/>
            <a:r>
              <a:rPr lang="fr-FR" dirty="0"/>
              <a:t>Sauf pour les travailleurs pour lesquels une dérogation est encore applicable</a:t>
            </a:r>
          </a:p>
          <a:p>
            <a:endParaRPr lang="fr-FR" dirty="0"/>
          </a:p>
          <a:p>
            <a:r>
              <a:rPr lang="fr-FR" dirty="0"/>
              <a:t>Plus rien à remplir dans le livre de validation</a:t>
            </a:r>
          </a:p>
          <a:p>
            <a:pPr lvl="1"/>
            <a:r>
              <a:rPr lang="fr-FR" dirty="0"/>
              <a:t>Sauf pour les travailleurs à qui vous délivrez encore une carte de contrôle papier</a:t>
            </a:r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5617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nl-BE" dirty="0" err="1"/>
              <a:t>Dérogations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32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382253"/>
            <a:ext cx="10515600" cy="198922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Travailleurs relevant de la commission paritaire 327 (dérogation permanente) </a:t>
            </a:r>
          </a:p>
          <a:p>
            <a:endParaRPr lang="fr-FR" dirty="0"/>
          </a:p>
          <a:p>
            <a:r>
              <a:rPr lang="fr-FR" dirty="0"/>
              <a:t>Travailleurs bénéficiant d'une dérogation </a:t>
            </a:r>
            <a:r>
              <a:rPr lang="fr-FR" u="sng" dirty="0"/>
              <a:t>temporaire</a:t>
            </a:r>
            <a:r>
              <a:rPr lang="fr-FR" dirty="0"/>
              <a:t> de l'ONEM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Employeurs bénéficiant d'une dérogation </a:t>
            </a:r>
            <a:r>
              <a:rPr lang="fr-FR" u="sng" dirty="0"/>
              <a:t>temporaire</a:t>
            </a:r>
            <a:r>
              <a:rPr lang="fr-FR" dirty="0"/>
              <a:t> de l'ONEM</a:t>
            </a:r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3155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sz="2200" dirty="0"/>
              <a:t>Dérogation temporaire demandée par </a:t>
            </a:r>
            <a:r>
              <a:rPr lang="fr-FR" sz="2200" u="sng" dirty="0"/>
              <a:t>le travailleur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33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612233"/>
            <a:ext cx="10515600" cy="4404532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ÉTAPE 1 : Le travailleur informe son employeur</a:t>
            </a:r>
          </a:p>
          <a:p>
            <a:pPr lvl="1"/>
            <a:r>
              <a:rPr lang="fr-FR" b="1" dirty="0"/>
              <a:t>COMMENT ?</a:t>
            </a:r>
          </a:p>
          <a:p>
            <a:pPr lvl="2"/>
            <a:r>
              <a:rPr lang="fr-FR" dirty="0"/>
              <a:t>Formulaire NOTIFICATION À L'EMPLOYEUR – DÉROGATION EC3.2 (disponible sur le site de l'ONEM)</a:t>
            </a:r>
          </a:p>
          <a:p>
            <a:pPr lvl="2"/>
            <a:r>
              <a:rPr lang="fr-FR" dirty="0"/>
              <a:t>L'employeur signe pour accusé de réception</a:t>
            </a:r>
          </a:p>
          <a:p>
            <a:pPr lvl="2"/>
            <a:r>
              <a:rPr lang="fr-FR" dirty="0"/>
              <a:t>Alternative : envoi recommandé</a:t>
            </a:r>
          </a:p>
          <a:p>
            <a:pPr marL="540000" lvl="2" indent="0">
              <a:buNone/>
            </a:pPr>
            <a:endParaRPr lang="fr-FR" dirty="0"/>
          </a:p>
          <a:p>
            <a:pPr lvl="1"/>
            <a:r>
              <a:rPr lang="fr-FR" b="1" dirty="0"/>
              <a:t>QUE DOIT FAIRE L'EMPLOYEUR ?</a:t>
            </a:r>
          </a:p>
          <a:p>
            <a:pPr lvl="2"/>
            <a:r>
              <a:rPr lang="fr-FR" dirty="0"/>
              <a:t>L'employeur part du principe que l'ONEM approuvera :</a:t>
            </a:r>
          </a:p>
          <a:p>
            <a:pPr lvl="3"/>
            <a:r>
              <a:rPr lang="fr-FR" sz="1600" dirty="0"/>
              <a:t>À moins qu'il ne sache que le travailleur ne remplit pas les conditions</a:t>
            </a:r>
          </a:p>
          <a:p>
            <a:pPr lvl="3"/>
            <a:r>
              <a:rPr lang="fr-FR" sz="1600" dirty="0"/>
              <a:t>En cas de refus, l'ONEM informe le travailleur et l'employeur par lettre</a:t>
            </a:r>
          </a:p>
          <a:p>
            <a:pPr lvl="2"/>
            <a:r>
              <a:rPr lang="fr-FR" dirty="0"/>
              <a:t>Délivre la carte de contrôle papier C3.2A</a:t>
            </a:r>
          </a:p>
          <a:p>
            <a:pPr lvl="2"/>
            <a:r>
              <a:rPr lang="fr-FR" dirty="0"/>
              <a:t>Enregistre le numéro dans le livre électronique de validation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45085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le travailleur</a:t>
            </a:r>
          </a:p>
          <a:p>
            <a:endParaRPr lang="nl-BE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232179"/>
            <a:ext cx="10515600" cy="5098770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ÉTAPE 2 : Le travailleur introduit la demande de dérogation auprès de l'ONEM et de son organisme de paiement</a:t>
            </a:r>
          </a:p>
          <a:p>
            <a:pPr lvl="1"/>
            <a:r>
              <a:rPr lang="fr-FR" b="1" dirty="0"/>
              <a:t>OÙ ?</a:t>
            </a:r>
          </a:p>
          <a:p>
            <a:pPr lvl="2"/>
            <a:r>
              <a:rPr lang="fr-FR" dirty="0"/>
              <a:t>Bureau du chômage compétent pour le domicile du travailleur</a:t>
            </a:r>
          </a:p>
          <a:p>
            <a:pPr lvl="3"/>
            <a:r>
              <a:rPr lang="fr-FR" dirty="0"/>
              <a:t>Peut se faire via le formulaire de contact sur le site de l'ONEM</a:t>
            </a:r>
          </a:p>
          <a:p>
            <a:pPr lvl="2"/>
            <a:r>
              <a:rPr lang="fr-FR" dirty="0"/>
              <a:t>Auprès de son organisme de paiement</a:t>
            </a:r>
          </a:p>
          <a:p>
            <a:pPr lvl="1"/>
            <a:r>
              <a:rPr lang="fr-FR" b="1" dirty="0"/>
              <a:t>COMMENT ?	</a:t>
            </a:r>
          </a:p>
          <a:p>
            <a:pPr lvl="2"/>
            <a:r>
              <a:rPr lang="fr-FR" dirty="0"/>
              <a:t>Formulaire DÉROGATION EC3.2 – TRAVAILLEUR (disponible sur le site de l'ONEM)</a:t>
            </a:r>
          </a:p>
          <a:p>
            <a:pPr lvl="2"/>
            <a:r>
              <a:rPr lang="fr-FR" dirty="0"/>
              <a:t>Joindre le formulaire AVIS À L'EMPLOYEUR – DÉROGATION EC3.2 rempli</a:t>
            </a:r>
          </a:p>
          <a:p>
            <a:pPr lvl="1"/>
            <a:r>
              <a:rPr lang="fr-FR" b="1" dirty="0"/>
              <a:t>QUAND ?</a:t>
            </a:r>
          </a:p>
          <a:p>
            <a:pPr lvl="2"/>
            <a:r>
              <a:rPr lang="fr-FR" u="sng" dirty="0"/>
              <a:t>Au plus tard </a:t>
            </a:r>
            <a:r>
              <a:rPr lang="fr-FR" dirty="0"/>
              <a:t>le 30</a:t>
            </a:r>
            <a:r>
              <a:rPr lang="fr-FR" baseline="30000" dirty="0"/>
              <a:t>e</a:t>
            </a:r>
            <a:r>
              <a:rPr lang="fr-FR" dirty="0"/>
              <a:t> jour du mois suivant le mois où le travailleur est mis en chômage temporaire pour la première fois après le 31 décembre 2024</a:t>
            </a:r>
          </a:p>
          <a:p>
            <a:pPr lvl="1"/>
            <a:r>
              <a:rPr lang="fr-FR" b="1" dirty="0"/>
              <a:t>CONDITIONS ?</a:t>
            </a:r>
          </a:p>
          <a:p>
            <a:pPr lvl="2"/>
            <a:r>
              <a:rPr lang="fr-FR" dirty="0"/>
              <a:t>Demande complète et introduite dans les délais</a:t>
            </a:r>
          </a:p>
          <a:p>
            <a:pPr lvl="2"/>
            <a:r>
              <a:rPr lang="fr-FR" dirty="0"/>
              <a:t>Période maximale de 3 mois consécutifs entre janvier 2025 et juin 2025</a:t>
            </a:r>
          </a:p>
          <a:p>
            <a:pPr lvl="2"/>
            <a:r>
              <a:rPr lang="fr-FR" dirty="0"/>
              <a:t>Le travailleur ne peut pas encore avoir utilisé l’eC3.2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82452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le travailleur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2221833"/>
            <a:ext cx="10515600" cy="4109116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En cas d’autorisation :</a:t>
            </a:r>
          </a:p>
          <a:p>
            <a:pPr lvl="1"/>
            <a:r>
              <a:rPr lang="fr-FR" dirty="0"/>
              <a:t>Le travailleur obtient un report temporaire pour se préparer à l'utilisation de la carte de contrôle électronique</a:t>
            </a:r>
          </a:p>
          <a:p>
            <a:pPr lvl="1"/>
            <a:endParaRPr lang="fr-FR" dirty="0"/>
          </a:p>
          <a:p>
            <a:pPr lvl="1"/>
            <a:r>
              <a:rPr lang="fr-FR" b="1" dirty="0"/>
              <a:t>Le travailleur peut commencer à utiliser la carte de contrôle électronique à tout moment</a:t>
            </a:r>
          </a:p>
          <a:p>
            <a:pPr lvl="1"/>
            <a:endParaRPr lang="fr-FR" b="1" dirty="0"/>
          </a:p>
          <a:p>
            <a:pPr lvl="1"/>
            <a:r>
              <a:rPr lang="fr-FR" dirty="0"/>
              <a:t>Le travailleur doit commencer à utiliser la carte de contrôle électronique lors de sa première mise en chômage temporaire après l'expiration de la dérogation accordée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60928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l’employ</a:t>
            </a:r>
            <a:r>
              <a:rPr lang="fr-FR" u="sng" dirty="0"/>
              <a:t>eur</a:t>
            </a:r>
            <a:endParaRPr lang="fr-FR" sz="2400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36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403684"/>
            <a:ext cx="10515600" cy="4613080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L'employeur introduit la demande de dérogation auprès de l'ONEM</a:t>
            </a:r>
          </a:p>
          <a:p>
            <a:pPr lvl="1"/>
            <a:r>
              <a:rPr lang="fr-FR" b="1" dirty="0"/>
              <a:t>OÙ ?</a:t>
            </a:r>
          </a:p>
          <a:p>
            <a:pPr lvl="2"/>
            <a:r>
              <a:rPr lang="fr-FR" dirty="0"/>
              <a:t>Bureau du chômage compétent pour le siège social</a:t>
            </a:r>
          </a:p>
          <a:p>
            <a:pPr lvl="3"/>
            <a:r>
              <a:rPr lang="fr-FR" sz="1500" dirty="0"/>
              <a:t>Peut se faire via le formulaire de contact sur le site de l'ONEM</a:t>
            </a:r>
          </a:p>
          <a:p>
            <a:pPr lvl="1"/>
            <a:r>
              <a:rPr lang="fr-FR" b="1" dirty="0"/>
              <a:t>COMMENT ?</a:t>
            </a:r>
          </a:p>
          <a:p>
            <a:pPr lvl="2"/>
            <a:r>
              <a:rPr lang="fr-FR" dirty="0"/>
              <a:t>Formulaire DÉROGATION EC3.2 – EMPLOYEUR (disponible sur le site de l'ONEM)</a:t>
            </a:r>
          </a:p>
          <a:p>
            <a:pPr lvl="1"/>
            <a:r>
              <a:rPr lang="fr-FR" b="1" dirty="0"/>
              <a:t>QUAND ?</a:t>
            </a:r>
          </a:p>
          <a:p>
            <a:pPr lvl="2"/>
            <a:r>
              <a:rPr lang="fr-FR" dirty="0"/>
              <a:t>Au plus tard le premier jour après le 31 décembre 2024 où un travailleur de l'entreprise est en chômage temporaire pour la première fois</a:t>
            </a:r>
          </a:p>
          <a:p>
            <a:pPr lvl="1"/>
            <a:r>
              <a:rPr lang="fr-FR" b="1" dirty="0"/>
              <a:t>CONDITIONS ?</a:t>
            </a:r>
          </a:p>
          <a:p>
            <a:pPr lvl="2"/>
            <a:r>
              <a:rPr lang="fr-FR" dirty="0"/>
              <a:t>Informe ses travailleurs de cette démarche</a:t>
            </a:r>
          </a:p>
          <a:p>
            <a:pPr lvl="2"/>
            <a:r>
              <a:rPr lang="fr-FR" dirty="0"/>
              <a:t>S'engage à accompagner ses travailleurs afin qu'ils puissent utiliser la carte de contrôle électronique</a:t>
            </a:r>
          </a:p>
          <a:p>
            <a:pPr lvl="2"/>
            <a:r>
              <a:rPr lang="fr-FR" dirty="0"/>
              <a:t>Période maximale de 3 mois consécutifs entre janvier 2025 et juin 2025</a:t>
            </a:r>
          </a:p>
          <a:p>
            <a:pPr lvl="2"/>
            <a:endParaRPr lang="nl-BE" dirty="0"/>
          </a:p>
          <a:p>
            <a:pPr marL="3240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876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Dérogation temporaire demandée par </a:t>
            </a:r>
            <a:r>
              <a:rPr lang="fr-FR" sz="2400" u="sng" dirty="0"/>
              <a:t>l’employ</a:t>
            </a:r>
            <a:r>
              <a:rPr lang="fr-FR" u="sng" dirty="0"/>
              <a:t>eur</a:t>
            </a:r>
            <a:endParaRPr lang="fr-FR" sz="2400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37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925052"/>
            <a:ext cx="10515600" cy="4091711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/>
              <a:t>En cas d'accord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Les travailleurs qui utilisent déjà l'eC3.2 continuent à l’utiliser</a:t>
            </a:r>
          </a:p>
          <a:p>
            <a:r>
              <a:rPr lang="fr-FR" dirty="0"/>
              <a:t>Les travailleurs qui n'utilisent pas encore l'eC3.2 peuvent continuer à utiliser une carte de contrôle papier pendant la durée de la dérogation</a:t>
            </a:r>
          </a:p>
          <a:p>
            <a:pPr lvl="1"/>
            <a:r>
              <a:rPr lang="fr-FR" dirty="0"/>
              <a:t>Cela s'applique à tous les travailleurs de l'entreprise qui n'utilisent pas encore l'eC3.2 (au niveau du numéro BCE)</a:t>
            </a:r>
          </a:p>
          <a:p>
            <a:pPr lvl="1"/>
            <a:r>
              <a:rPr lang="fr-FR" dirty="0"/>
              <a:t>Ils </a:t>
            </a:r>
            <a:r>
              <a:rPr lang="fr-FR" b="1" dirty="0"/>
              <a:t>peuvent</a:t>
            </a:r>
            <a:r>
              <a:rPr lang="fr-FR" dirty="0"/>
              <a:t> commencer à </a:t>
            </a:r>
            <a:r>
              <a:rPr lang="fr-FR" b="1" dirty="0"/>
              <a:t>utiliser l’eC3.2 à tout moment pendant la période de dérogation</a:t>
            </a:r>
          </a:p>
          <a:p>
            <a:pPr lvl="1"/>
            <a:r>
              <a:rPr lang="fr-FR" dirty="0"/>
              <a:t>Ils doivent utiliser l’eC3.2 après la fin de la période de dérogation</a:t>
            </a:r>
          </a:p>
          <a:p>
            <a:r>
              <a:rPr lang="fr-FR" dirty="0"/>
              <a:t>L'employeur doit </a:t>
            </a:r>
          </a:p>
          <a:p>
            <a:pPr lvl="1"/>
            <a:r>
              <a:rPr lang="fr-FR" dirty="0"/>
              <a:t>délivrer la carte de contrôle papier C3.2A</a:t>
            </a:r>
          </a:p>
          <a:p>
            <a:pPr lvl="1"/>
            <a:r>
              <a:rPr lang="fr-FR" dirty="0"/>
              <a:t>Inscrire les numéros dans le livre électronique de validation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29021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Obligation à partir du 1</a:t>
            </a:r>
            <a:r>
              <a:rPr lang="fr-BE" baseline="30000" dirty="0"/>
              <a:t>er</a:t>
            </a:r>
            <a:r>
              <a:rPr lang="fr-BE" dirty="0"/>
              <a:t> janvier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1236"/>
            <a:ext cx="10507872" cy="390943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Fin de la </a:t>
            </a:r>
            <a:r>
              <a:rPr lang="nl-BE" dirty="0" err="1"/>
              <a:t>mesure</a:t>
            </a:r>
            <a:r>
              <a:rPr lang="nl-BE" dirty="0"/>
              <a:t> transitoire</a:t>
            </a:r>
            <a:endParaRPr lang="nl-BE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38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820778"/>
            <a:ext cx="10515600" cy="4195985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Une demande de dérogation peut être prolongée une seule fois si nécessaire, jusqu'au 30 juin 2025 au plus tard.</a:t>
            </a:r>
          </a:p>
          <a:p>
            <a:endParaRPr lang="nl-BE" dirty="0"/>
          </a:p>
          <a:p>
            <a:r>
              <a:rPr lang="fr-FR" b="1" dirty="0"/>
              <a:t>À partir du 1</a:t>
            </a:r>
            <a:r>
              <a:rPr lang="fr-FR" b="1" baseline="30000" dirty="0"/>
              <a:t>er</a:t>
            </a:r>
            <a:r>
              <a:rPr lang="fr-FR" b="1" dirty="0"/>
              <a:t> juillet 2025, tous les chômeurs temporaires devront utiliser la carte de contrôle électronique </a:t>
            </a:r>
            <a:r>
              <a:rPr lang="fr-FR" dirty="0"/>
              <a:t>(sauf la CP 327).</a:t>
            </a:r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27623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78D8B54B-B164-7DCB-B82D-FF9F2889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PLUS D'INFORMATIONS ?</a:t>
            </a:r>
            <a:endParaRPr lang="fr-BE" dirty="0"/>
          </a:p>
        </p:txBody>
      </p:sp>
      <p:pic>
        <p:nvPicPr>
          <p:cNvPr id="6" name="Tijdelijke aanduiding voor afbeelding 5" descr="Graphic van veelkleurige draden">
            <a:extLst>
              <a:ext uri="{FF2B5EF4-FFF2-40B4-BE49-F238E27FC236}">
                <a16:creationId xmlns:a16="http://schemas.microsoft.com/office/drawing/2014/main" id="{7A4B23D0-0DC3-3C2A-34A7-C09A099403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r="28878"/>
          <a:stretch>
            <a:fillRect/>
          </a:stretch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BD1028-2DB5-9676-BEA0-273E367A6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39</a:t>
            </a:fld>
            <a:endParaRPr lang="fr-BE" dirty="0"/>
          </a:p>
        </p:txBody>
      </p:sp>
      <p:pic>
        <p:nvPicPr>
          <p:cNvPr id="12" name="Espace réservé pour une image  6" descr="Graphic van veelkleurige draden">
            <a:extLst>
              <a:ext uri="{FF2B5EF4-FFF2-40B4-BE49-F238E27FC236}">
                <a16:creationId xmlns:a16="http://schemas.microsoft.com/office/drawing/2014/main" id="{C8A70B37-0DEF-DDD8-255B-1097807A0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1" r="28771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5554602-1F4C-ABC5-300D-5D4250DA4738}"/>
              </a:ext>
            </a:extLst>
          </p:cNvPr>
          <p:cNvSpPr/>
          <p:nvPr/>
        </p:nvSpPr>
        <p:spPr>
          <a:xfrm>
            <a:off x="-1192134" y="50658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35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Lachende kantoor collega's">
            <a:extLst>
              <a:ext uri="{FF2B5EF4-FFF2-40B4-BE49-F238E27FC236}">
                <a16:creationId xmlns:a16="http://schemas.microsoft.com/office/drawing/2014/main" id="{E7257852-D471-88FD-8CD0-CC486BC243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6517"/>
          <a:stretch/>
        </p:blipFill>
        <p:spPr>
          <a:xfrm>
            <a:off x="715483" y="1281277"/>
            <a:ext cx="5600347" cy="4295445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A1DDD21-8035-2DDF-6BD3-3CEAD142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768" y="842168"/>
            <a:ext cx="4935258" cy="3521285"/>
          </a:xfrm>
        </p:spPr>
        <p:txBody>
          <a:bodyPr>
            <a:noAutofit/>
          </a:bodyPr>
          <a:lstStyle/>
          <a:p>
            <a:r>
              <a:rPr lang="fr-FR" sz="3600" dirty="0"/>
              <a:t>Déjà plus de</a:t>
            </a:r>
            <a:br>
              <a:rPr lang="fr-FR" sz="3600" dirty="0"/>
            </a:br>
            <a:r>
              <a:rPr lang="fr-FR" sz="3600" dirty="0"/>
              <a:t>70 000 travailleurs</a:t>
            </a:r>
            <a:br>
              <a:rPr lang="fr-FR" sz="3600" dirty="0"/>
            </a:br>
            <a:r>
              <a:rPr lang="fr-FR" sz="3600" dirty="0"/>
              <a:t>9 300 entreprises</a:t>
            </a:r>
            <a:endParaRPr lang="fr-BE" sz="3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ED45D2-9889-E875-E499-C50E0FCFB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00392E31-8F71-68DA-435E-FF89F2E3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9768" y="4625910"/>
            <a:ext cx="4607540" cy="1879664"/>
          </a:xfrm>
        </p:spPr>
        <p:txBody>
          <a:bodyPr>
            <a:normAutofit/>
          </a:bodyPr>
          <a:lstStyle/>
          <a:p>
            <a:endParaRPr lang="fr-BE" sz="2000" dirty="0"/>
          </a:p>
        </p:txBody>
      </p:sp>
      <p:pic>
        <p:nvPicPr>
          <p:cNvPr id="10" name="Graphique 2">
            <a:extLst>
              <a:ext uri="{FF2B5EF4-FFF2-40B4-BE49-F238E27FC236}">
                <a16:creationId xmlns:a16="http://schemas.microsoft.com/office/drawing/2014/main" id="{F8E384E6-39D3-C898-4AE1-76CEDAEC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610" y="2148780"/>
            <a:ext cx="672945" cy="5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42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INFORMATIONS ET FORMULAIRES</a:t>
            </a: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40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087088"/>
            <a:ext cx="5827295" cy="4284216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Vous trouverez toutes les informations utiles :</a:t>
            </a:r>
          </a:p>
          <a:p>
            <a:pPr lvl="1"/>
            <a:r>
              <a:rPr lang="fr-FR" dirty="0"/>
              <a:t>Sur le site de l'ONEM</a:t>
            </a:r>
          </a:p>
          <a:p>
            <a:pPr lvl="2"/>
            <a:r>
              <a:rPr lang="fr-FR" dirty="0"/>
              <a:t>Film d'instruction</a:t>
            </a:r>
          </a:p>
          <a:p>
            <a:pPr lvl="2"/>
            <a:r>
              <a:rPr lang="fr-FR" dirty="0"/>
              <a:t>Brochure</a:t>
            </a:r>
          </a:p>
          <a:p>
            <a:pPr lvl="2"/>
            <a:r>
              <a:rPr lang="fr-FR" dirty="0"/>
              <a:t>Manuel</a:t>
            </a:r>
          </a:p>
          <a:p>
            <a:pPr lvl="2"/>
            <a:r>
              <a:rPr lang="fr-FR" dirty="0"/>
              <a:t>Fiches d'information</a:t>
            </a:r>
          </a:p>
          <a:p>
            <a:pPr lvl="2"/>
            <a:r>
              <a:rPr lang="fr-FR" dirty="0"/>
              <a:t>Formulaires</a:t>
            </a:r>
          </a:p>
          <a:p>
            <a:pPr lvl="2"/>
            <a:r>
              <a:rPr lang="fr-FR" dirty="0"/>
              <a:t>Questions fréquemment posées</a:t>
            </a:r>
          </a:p>
          <a:p>
            <a:pPr lvl="2"/>
            <a:r>
              <a:rPr lang="fr-FR" dirty="0"/>
              <a:t>Informations pour les travailleurs frontaliers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Dans </a:t>
            </a:r>
            <a:r>
              <a:rPr lang="nl-BE" dirty="0" err="1"/>
              <a:t>l’application</a:t>
            </a:r>
            <a:r>
              <a:rPr lang="nl-BE" dirty="0"/>
              <a:t> eC3.2</a:t>
            </a:r>
          </a:p>
          <a:p>
            <a:pPr lvl="2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algn="r"/>
            <a:endParaRPr lang="fr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8AEC3D-C7B6-BFC2-6751-A59D599D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741" y="4371474"/>
            <a:ext cx="1895038" cy="22436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81B36EC-F68B-C61B-EF6C-C8AF32B2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268" y="754543"/>
            <a:ext cx="4890248" cy="39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8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Lachende kantoor collega's">
            <a:extLst>
              <a:ext uri="{FF2B5EF4-FFF2-40B4-BE49-F238E27FC236}">
                <a16:creationId xmlns:a16="http://schemas.microsoft.com/office/drawing/2014/main" id="{E7257852-D471-88FD-8CD0-CC486BC243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6517"/>
          <a:stretch/>
        </p:blipFill>
        <p:spPr>
          <a:xfrm>
            <a:off x="715483" y="1281277"/>
            <a:ext cx="5600347" cy="4295445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A1DDD21-8035-2DDF-6BD3-3CEAD142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768" y="842168"/>
            <a:ext cx="4935258" cy="3521285"/>
          </a:xfrm>
        </p:spPr>
        <p:txBody>
          <a:bodyPr>
            <a:noAutofit/>
          </a:bodyPr>
          <a:lstStyle/>
          <a:p>
            <a:r>
              <a:rPr lang="fr-FR" sz="3600" dirty="0"/>
              <a:t>Déjà plus de</a:t>
            </a:r>
            <a:br>
              <a:rPr lang="fr-FR" sz="3600" dirty="0"/>
            </a:br>
            <a:r>
              <a:rPr lang="fr-FR" sz="3600" dirty="0"/>
              <a:t>70 000 travailleurs</a:t>
            </a:r>
            <a:br>
              <a:rPr lang="fr-FR" sz="3600" dirty="0"/>
            </a:br>
            <a:r>
              <a:rPr lang="fr-FR" sz="3600" dirty="0"/>
              <a:t>9 300 entreprises</a:t>
            </a:r>
            <a:endParaRPr lang="fr-BE" sz="3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ED45D2-9889-E875-E499-C50E0FCFB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41</a:t>
            </a:fld>
            <a:endParaRPr lang="fr-BE" dirty="0"/>
          </a:p>
        </p:txBody>
      </p:sp>
      <p:pic>
        <p:nvPicPr>
          <p:cNvPr id="10" name="Graphique 2">
            <a:extLst>
              <a:ext uri="{FF2B5EF4-FFF2-40B4-BE49-F238E27FC236}">
                <a16:creationId xmlns:a16="http://schemas.microsoft.com/office/drawing/2014/main" id="{F8E384E6-39D3-C898-4AE1-76CEDAEC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610" y="2148780"/>
            <a:ext cx="672945" cy="532748"/>
          </a:xfrm>
          <a:prstGeom prst="rect">
            <a:avLst/>
          </a:prstGeom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BF7290F6-38FE-8582-4C02-DE01786F7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9768" y="4625974"/>
            <a:ext cx="4608513" cy="187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MERCI ET À UN PROCHAIN WEBINAIRE…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www.onem.be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408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64E11-7BF7-DC62-8AFF-AC6C8FA2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Table des matières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826B43-7DEE-9CE0-8E37-4ADFDF7F3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3546" y="127095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Pourquoi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D018295-81D5-5FD9-2A3D-4291166C1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683" y="1216970"/>
            <a:ext cx="400736" cy="395668"/>
          </a:xfrm>
        </p:spPr>
        <p:txBody>
          <a:bodyPr/>
          <a:lstStyle/>
          <a:p>
            <a:r>
              <a:rPr lang="fr-BE" b="1" dirty="0"/>
              <a:t>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BC0803C-083A-0DCD-1DC7-27B6C3F88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3914" y="173124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Antifraude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177E-E06E-9E2A-EB93-72C9B0734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3914" y="215888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Simplification administrative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2DDF708-52A0-0EF0-1638-50395DF2B0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5183" y="258448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Rapide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056D5AA-5184-FC12-582F-9F65C91E4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2787" y="4196252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L’obligation à partir du 1/1/2025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B4B1AD3-4CC6-1CAC-8425-EA065083B9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683" y="4169916"/>
            <a:ext cx="400736" cy="395668"/>
          </a:xfrm>
        </p:spPr>
        <p:txBody>
          <a:bodyPr/>
          <a:lstStyle/>
          <a:p>
            <a:r>
              <a:rPr lang="fr-BE" b="1" dirty="0"/>
              <a:t>3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0B851F3-1D58-CDD1-9966-0D2E2A59F0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90478" y="1216970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b="1" dirty="0"/>
              <a:t>Comment fonctionne l’eC3.2 ?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BD8EB37-A2A2-1AC6-8372-EA38705062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38207" y="1226114"/>
            <a:ext cx="400736" cy="395668"/>
          </a:xfrm>
        </p:spPr>
        <p:txBody>
          <a:bodyPr/>
          <a:lstStyle/>
          <a:p>
            <a:r>
              <a:rPr lang="fr-BE" b="1" dirty="0"/>
              <a:t>2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9BDE605-647E-5529-611E-292739A854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42875" y="167021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Où la trouver ?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F7B1DB3-D9A9-70FF-6C0C-E42BB61D2D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42876" y="250606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nl-BE" i="1" dirty="0" err="1"/>
              <a:t>Choisir</a:t>
            </a:r>
            <a:r>
              <a:rPr lang="nl-BE" i="1" dirty="0"/>
              <a:t> </a:t>
            </a:r>
            <a:r>
              <a:rPr lang="nl-BE" i="1" dirty="0" err="1"/>
              <a:t>le</a:t>
            </a:r>
            <a:r>
              <a:rPr lang="nl-BE" i="1" dirty="0"/>
              <a:t> </a:t>
            </a:r>
            <a:r>
              <a:rPr lang="nl-BE" i="1" dirty="0" err="1"/>
              <a:t>calendrier</a:t>
            </a:r>
            <a:endParaRPr lang="fr-BE" i="1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25982119-7BE6-54FE-66F8-B40E50709A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2876" y="2935158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Remplir le calendrier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D436065-A190-A919-862C-C4C9760F24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42876" y="3360755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Corriger une erreur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7655B39-3EC0-B824-8BD4-A5DECF281F1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42876" y="3791709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Envoyer l’eC3.2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9B8EB05A-3D69-E0D4-90C6-1A48CBBFC87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42876" y="2077014"/>
            <a:ext cx="4270249" cy="369332"/>
          </a:xfrm>
        </p:spPr>
        <p:txBody>
          <a:bodyPr>
            <a:normAutofit fontScale="85000" lnSpcReduction="10000"/>
          </a:bodyPr>
          <a:lstStyle/>
          <a:p>
            <a:r>
              <a:rPr lang="fr-BE" i="1" dirty="0"/>
              <a:t>Se connecter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601E16-36A0-1B6C-43DA-97E2F58EA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5</a:t>
            </a:fld>
            <a:endParaRPr lang="fr-BE" dirty="0"/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ED4A576C-8239-A76D-26A7-5E39485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4626096"/>
            <a:ext cx="402371" cy="396274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6E17CE93-7E6A-B617-4D96-016A6620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479758"/>
            <a:ext cx="402371" cy="396274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EEC95018-288B-3977-22B8-E94C28E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5059010"/>
            <a:ext cx="402371" cy="396274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0FC0A66C-D1D7-43B1-8201-27DCEF6A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6" y="1699788"/>
            <a:ext cx="402371" cy="396274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DF009DF5-D720-4B34-9C8B-C72F1A21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2553450"/>
            <a:ext cx="402371" cy="3962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CB7F6CD-57F3-F249-1266-D78A8062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5" y="2132702"/>
            <a:ext cx="402371" cy="396274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FA7777CC-FE52-1190-34EE-74A8A663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9" y="1631017"/>
            <a:ext cx="402371" cy="396274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03AEC25-3A65-D618-C63E-0821ED4A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484679"/>
            <a:ext cx="402371" cy="396274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0DD5795A-5BF0-FCD9-89A6-D23F8BC69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8" y="2063931"/>
            <a:ext cx="402371" cy="396274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E12AEA19-5B67-CF7B-4581-78C1F5B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7" y="2913067"/>
            <a:ext cx="402371" cy="396274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13046A31-588A-E4E4-598D-D7E7984A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5" y="3766729"/>
            <a:ext cx="402371" cy="396274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0A93104E-6611-C007-3313-23C239ED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06" y="3345981"/>
            <a:ext cx="402371" cy="396274"/>
          </a:xfrm>
          <a:prstGeom prst="rect">
            <a:avLst/>
          </a:prstGeom>
        </p:spPr>
      </p:pic>
      <p:sp>
        <p:nvSpPr>
          <p:cNvPr id="56" name="Espace réservé du texte 7">
            <a:extLst>
              <a:ext uri="{FF2B5EF4-FFF2-40B4-BE49-F238E27FC236}">
                <a16:creationId xmlns:a16="http://schemas.microsoft.com/office/drawing/2014/main" id="{EA426658-3AF2-B1C4-C796-1B3628424310}"/>
              </a:ext>
            </a:extLst>
          </p:cNvPr>
          <p:cNvSpPr txBox="1">
            <a:spLocks/>
          </p:cNvSpPr>
          <p:nvPr/>
        </p:nvSpPr>
        <p:spPr>
          <a:xfrm>
            <a:off x="1583914" y="4672497"/>
            <a:ext cx="427024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/>
              <a:t>Principe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E596D809-AB75-E212-6B2D-BECE45A43687}"/>
              </a:ext>
            </a:extLst>
          </p:cNvPr>
          <p:cNvSpPr txBox="1">
            <a:spLocks/>
          </p:cNvSpPr>
          <p:nvPr/>
        </p:nvSpPr>
        <p:spPr>
          <a:xfrm>
            <a:off x="1583915" y="5100143"/>
            <a:ext cx="516981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Exception permanente pour la CP 327</a:t>
            </a:r>
            <a:endParaRPr lang="fr-BE" i="1" dirty="0"/>
          </a:p>
        </p:txBody>
      </p:sp>
      <p:sp>
        <p:nvSpPr>
          <p:cNvPr id="58" name="Espace réservé du texte 11">
            <a:extLst>
              <a:ext uri="{FF2B5EF4-FFF2-40B4-BE49-F238E27FC236}">
                <a16:creationId xmlns:a16="http://schemas.microsoft.com/office/drawing/2014/main" id="{EB24CC3F-B4B3-27BC-2336-49FC13638DC6}"/>
              </a:ext>
            </a:extLst>
          </p:cNvPr>
          <p:cNvSpPr txBox="1">
            <a:spLocks/>
          </p:cNvSpPr>
          <p:nvPr/>
        </p:nvSpPr>
        <p:spPr>
          <a:xfrm>
            <a:off x="1583912" y="5533246"/>
            <a:ext cx="682215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E49CEF-8E3A-D156-30AE-864D3729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14" y="5905355"/>
            <a:ext cx="402371" cy="396274"/>
          </a:xfrm>
          <a:prstGeom prst="rect">
            <a:avLst/>
          </a:prstGeom>
        </p:spPr>
      </p:pic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558CA73-989E-3A23-F541-47475C5DA20F}"/>
              </a:ext>
            </a:extLst>
          </p:cNvPr>
          <p:cNvSpPr txBox="1">
            <a:spLocks/>
          </p:cNvSpPr>
          <p:nvPr/>
        </p:nvSpPr>
        <p:spPr>
          <a:xfrm>
            <a:off x="1583912" y="5958843"/>
            <a:ext cx="674996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E68A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1CED9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i="1" dirty="0">
                <a:solidFill>
                  <a:srgbClr val="312F3B"/>
                </a:solidFill>
                <a:effectLst/>
                <a:latin typeface="Poppins" panose="00000500000000000000" pitchFamily="2" charset="0"/>
              </a:rPr>
              <a:t>Dérogation temporaire demandée par l'employeur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A34F41B-594C-7E7F-6F86-216C538A1494}"/>
              </a:ext>
            </a:extLst>
          </p:cNvPr>
          <p:cNvCxnSpPr>
            <a:cxnSpLocks/>
          </p:cNvCxnSpPr>
          <p:nvPr/>
        </p:nvCxnSpPr>
        <p:spPr>
          <a:xfrm flipV="1">
            <a:off x="1718835" y="3595390"/>
            <a:ext cx="3599669" cy="18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073341B-6DD9-D3E0-55A9-288A7918710C}"/>
              </a:ext>
            </a:extLst>
          </p:cNvPr>
          <p:cNvCxnSpPr>
            <a:cxnSpLocks/>
          </p:cNvCxnSpPr>
          <p:nvPr/>
        </p:nvCxnSpPr>
        <p:spPr>
          <a:xfrm>
            <a:off x="6160168" y="1703681"/>
            <a:ext cx="0" cy="2509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98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315353E-18D6-D5E0-49FD-4F5727C3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42168"/>
            <a:ext cx="5609026" cy="3160337"/>
          </a:xfrm>
        </p:spPr>
        <p:txBody>
          <a:bodyPr>
            <a:normAutofit/>
          </a:bodyPr>
          <a:lstStyle/>
          <a:p>
            <a:r>
              <a:rPr lang="fr-BE" sz="7000" dirty="0"/>
              <a:t>Pourquoi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27445-4450-3C7E-191C-CEE95473C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44C25A6E-CB06-3BAF-7B36-6D09435F8B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Espace réservé pour une image  6" descr="Typearm die een vraagteken afdrukt">
            <a:extLst>
              <a:ext uri="{FF2B5EF4-FFF2-40B4-BE49-F238E27FC236}">
                <a16:creationId xmlns:a16="http://schemas.microsoft.com/office/drawing/2014/main" id="{FED157B5-CF64-62A4-7CD9-BE8F5F516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24501"/>
          <a:stretch/>
        </p:blipFill>
        <p:spPr>
          <a:xfrm>
            <a:off x="-15239" y="0"/>
            <a:ext cx="5250180" cy="6861547"/>
          </a:xfrm>
          <a:custGeom>
            <a:avLst/>
            <a:gdLst>
              <a:gd name="connsiteX0" fmla="*/ 0 w 5156200"/>
              <a:gd name="connsiteY0" fmla="*/ 0 h 6861430"/>
              <a:gd name="connsiteX1" fmla="*/ 2578100 w 5156200"/>
              <a:gd name="connsiteY1" fmla="*/ 0 h 6861430"/>
              <a:gd name="connsiteX2" fmla="*/ 5156200 w 5156200"/>
              <a:gd name="connsiteY2" fmla="*/ 3430715 h 6861430"/>
              <a:gd name="connsiteX3" fmla="*/ 2578100 w 5156200"/>
              <a:gd name="connsiteY3" fmla="*/ 6861430 h 6861430"/>
              <a:gd name="connsiteX4" fmla="*/ 0 w 5156200"/>
              <a:gd name="connsiteY4" fmla="*/ 6861430 h 6861430"/>
              <a:gd name="connsiteX5" fmla="*/ 0 w 5156200"/>
              <a:gd name="connsiteY5" fmla="*/ 0 h 6861430"/>
              <a:gd name="connsiteX0" fmla="*/ 0 w 5421392"/>
              <a:gd name="connsiteY0" fmla="*/ 3175 h 6864605"/>
              <a:gd name="connsiteX1" fmla="*/ 4371975 w 5421392"/>
              <a:gd name="connsiteY1" fmla="*/ 0 h 6864605"/>
              <a:gd name="connsiteX2" fmla="*/ 5156200 w 5421392"/>
              <a:gd name="connsiteY2" fmla="*/ 3433890 h 6864605"/>
              <a:gd name="connsiteX3" fmla="*/ 2578100 w 5421392"/>
              <a:gd name="connsiteY3" fmla="*/ 6864605 h 6864605"/>
              <a:gd name="connsiteX4" fmla="*/ 0 w 5421392"/>
              <a:gd name="connsiteY4" fmla="*/ 6864605 h 6864605"/>
              <a:gd name="connsiteX5" fmla="*/ 0 w 5421392"/>
              <a:gd name="connsiteY5" fmla="*/ 3175 h 6864605"/>
              <a:gd name="connsiteX0" fmla="*/ 0 w 5244797"/>
              <a:gd name="connsiteY0" fmla="*/ 3175 h 6864605"/>
              <a:gd name="connsiteX1" fmla="*/ 4371975 w 5244797"/>
              <a:gd name="connsiteY1" fmla="*/ 0 h 6864605"/>
              <a:gd name="connsiteX2" fmla="*/ 5156200 w 5244797"/>
              <a:gd name="connsiteY2" fmla="*/ 3433890 h 6864605"/>
              <a:gd name="connsiteX3" fmla="*/ 2578100 w 5244797"/>
              <a:gd name="connsiteY3" fmla="*/ 6864605 h 6864605"/>
              <a:gd name="connsiteX4" fmla="*/ 0 w 5244797"/>
              <a:gd name="connsiteY4" fmla="*/ 6864605 h 6864605"/>
              <a:gd name="connsiteX5" fmla="*/ 0 w 5244797"/>
              <a:gd name="connsiteY5" fmla="*/ 3175 h 6864605"/>
              <a:gd name="connsiteX0" fmla="*/ 0 w 5243543"/>
              <a:gd name="connsiteY0" fmla="*/ 3175 h 6864605"/>
              <a:gd name="connsiteX1" fmla="*/ 4371975 w 5243543"/>
              <a:gd name="connsiteY1" fmla="*/ 0 h 6864605"/>
              <a:gd name="connsiteX2" fmla="*/ 5156200 w 5243543"/>
              <a:gd name="connsiteY2" fmla="*/ 3433890 h 6864605"/>
              <a:gd name="connsiteX3" fmla="*/ 2578100 w 5243543"/>
              <a:gd name="connsiteY3" fmla="*/ 6864605 h 6864605"/>
              <a:gd name="connsiteX4" fmla="*/ 0 w 5243543"/>
              <a:gd name="connsiteY4" fmla="*/ 6864605 h 6864605"/>
              <a:gd name="connsiteX5" fmla="*/ 0 w 5243543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173821"/>
              <a:gd name="connsiteY0" fmla="*/ 3175 h 6864605"/>
              <a:gd name="connsiteX1" fmla="*/ 4371975 w 5173821"/>
              <a:gd name="connsiteY1" fmla="*/ 0 h 6864605"/>
              <a:gd name="connsiteX2" fmla="*/ 5172075 w 5173821"/>
              <a:gd name="connsiteY2" fmla="*/ 3437065 h 6864605"/>
              <a:gd name="connsiteX3" fmla="*/ 2578100 w 5173821"/>
              <a:gd name="connsiteY3" fmla="*/ 6864605 h 6864605"/>
              <a:gd name="connsiteX4" fmla="*/ 0 w 5173821"/>
              <a:gd name="connsiteY4" fmla="*/ 6864605 h 6864605"/>
              <a:gd name="connsiteX5" fmla="*/ 0 w 5173821"/>
              <a:gd name="connsiteY5" fmla="*/ 3175 h 6864605"/>
              <a:gd name="connsiteX0" fmla="*/ 0 w 5257768"/>
              <a:gd name="connsiteY0" fmla="*/ 3175 h 6864605"/>
              <a:gd name="connsiteX1" fmla="*/ 4371975 w 5257768"/>
              <a:gd name="connsiteY1" fmla="*/ 0 h 6864605"/>
              <a:gd name="connsiteX2" fmla="*/ 5172075 w 5257768"/>
              <a:gd name="connsiteY2" fmla="*/ 3437065 h 6864605"/>
              <a:gd name="connsiteX3" fmla="*/ 2578100 w 5257768"/>
              <a:gd name="connsiteY3" fmla="*/ 6864605 h 6864605"/>
              <a:gd name="connsiteX4" fmla="*/ 0 w 5257768"/>
              <a:gd name="connsiteY4" fmla="*/ 6864605 h 6864605"/>
              <a:gd name="connsiteX5" fmla="*/ 0 w 5257768"/>
              <a:gd name="connsiteY5" fmla="*/ 3175 h 6864605"/>
              <a:gd name="connsiteX0" fmla="*/ 0 w 5251313"/>
              <a:gd name="connsiteY0" fmla="*/ 3175 h 6864605"/>
              <a:gd name="connsiteX1" fmla="*/ 4371975 w 5251313"/>
              <a:gd name="connsiteY1" fmla="*/ 0 h 6864605"/>
              <a:gd name="connsiteX2" fmla="*/ 5172075 w 5251313"/>
              <a:gd name="connsiteY2" fmla="*/ 3437065 h 6864605"/>
              <a:gd name="connsiteX3" fmla="*/ 2578100 w 5251313"/>
              <a:gd name="connsiteY3" fmla="*/ 6864605 h 6864605"/>
              <a:gd name="connsiteX4" fmla="*/ 0 w 5251313"/>
              <a:gd name="connsiteY4" fmla="*/ 6864605 h 6864605"/>
              <a:gd name="connsiteX5" fmla="*/ 0 w 5251313"/>
              <a:gd name="connsiteY5" fmla="*/ 3175 h 6864605"/>
              <a:gd name="connsiteX0" fmla="*/ 0 w 5249764"/>
              <a:gd name="connsiteY0" fmla="*/ 3175 h 6864605"/>
              <a:gd name="connsiteX1" fmla="*/ 4371975 w 5249764"/>
              <a:gd name="connsiteY1" fmla="*/ 0 h 6864605"/>
              <a:gd name="connsiteX2" fmla="*/ 5172075 w 5249764"/>
              <a:gd name="connsiteY2" fmla="*/ 3437065 h 6864605"/>
              <a:gd name="connsiteX3" fmla="*/ 2578100 w 5249764"/>
              <a:gd name="connsiteY3" fmla="*/ 6864605 h 6864605"/>
              <a:gd name="connsiteX4" fmla="*/ 0 w 5249764"/>
              <a:gd name="connsiteY4" fmla="*/ 6864605 h 6864605"/>
              <a:gd name="connsiteX5" fmla="*/ 0 w 5249764"/>
              <a:gd name="connsiteY5" fmla="*/ 3175 h 6864605"/>
              <a:gd name="connsiteX0" fmla="*/ 0 w 5180799"/>
              <a:gd name="connsiteY0" fmla="*/ 3175 h 6864605"/>
              <a:gd name="connsiteX1" fmla="*/ 4371975 w 5180799"/>
              <a:gd name="connsiteY1" fmla="*/ 0 h 6864605"/>
              <a:gd name="connsiteX2" fmla="*/ 5172075 w 5180799"/>
              <a:gd name="connsiteY2" fmla="*/ 3437065 h 6864605"/>
              <a:gd name="connsiteX3" fmla="*/ 2578100 w 5180799"/>
              <a:gd name="connsiteY3" fmla="*/ 6864605 h 6864605"/>
              <a:gd name="connsiteX4" fmla="*/ 0 w 5180799"/>
              <a:gd name="connsiteY4" fmla="*/ 6864605 h 6864605"/>
              <a:gd name="connsiteX5" fmla="*/ 0 w 5180799"/>
              <a:gd name="connsiteY5" fmla="*/ 3175 h 6864605"/>
              <a:gd name="connsiteX0" fmla="*/ 0 w 5182765"/>
              <a:gd name="connsiteY0" fmla="*/ 3175 h 6864605"/>
              <a:gd name="connsiteX1" fmla="*/ 4371975 w 5182765"/>
              <a:gd name="connsiteY1" fmla="*/ 0 h 6864605"/>
              <a:gd name="connsiteX2" fmla="*/ 5172075 w 5182765"/>
              <a:gd name="connsiteY2" fmla="*/ 3437065 h 6864605"/>
              <a:gd name="connsiteX3" fmla="*/ 2578100 w 5182765"/>
              <a:gd name="connsiteY3" fmla="*/ 6864605 h 6864605"/>
              <a:gd name="connsiteX4" fmla="*/ 0 w 5182765"/>
              <a:gd name="connsiteY4" fmla="*/ 6864605 h 6864605"/>
              <a:gd name="connsiteX5" fmla="*/ 0 w 5182765"/>
              <a:gd name="connsiteY5" fmla="*/ 3175 h 6864605"/>
              <a:gd name="connsiteX0" fmla="*/ 0 w 5172822"/>
              <a:gd name="connsiteY0" fmla="*/ 3175 h 6864605"/>
              <a:gd name="connsiteX1" fmla="*/ 4371975 w 5172822"/>
              <a:gd name="connsiteY1" fmla="*/ 0 h 6864605"/>
              <a:gd name="connsiteX2" fmla="*/ 5172075 w 5172822"/>
              <a:gd name="connsiteY2" fmla="*/ 3437065 h 6864605"/>
              <a:gd name="connsiteX3" fmla="*/ 2578100 w 5172822"/>
              <a:gd name="connsiteY3" fmla="*/ 6864605 h 6864605"/>
              <a:gd name="connsiteX4" fmla="*/ 0 w 5172822"/>
              <a:gd name="connsiteY4" fmla="*/ 6864605 h 6864605"/>
              <a:gd name="connsiteX5" fmla="*/ 0 w 5172822"/>
              <a:gd name="connsiteY5" fmla="*/ 3175 h 6864605"/>
              <a:gd name="connsiteX0" fmla="*/ 0 w 5318040"/>
              <a:gd name="connsiteY0" fmla="*/ 3175 h 6864605"/>
              <a:gd name="connsiteX1" fmla="*/ 4371975 w 5318040"/>
              <a:gd name="connsiteY1" fmla="*/ 0 h 6864605"/>
              <a:gd name="connsiteX2" fmla="*/ 5172075 w 5318040"/>
              <a:gd name="connsiteY2" fmla="*/ 3437065 h 6864605"/>
              <a:gd name="connsiteX3" fmla="*/ 4391025 w 5318040"/>
              <a:gd name="connsiteY3" fmla="*/ 6864605 h 6864605"/>
              <a:gd name="connsiteX4" fmla="*/ 0 w 5318040"/>
              <a:gd name="connsiteY4" fmla="*/ 6864605 h 6864605"/>
              <a:gd name="connsiteX5" fmla="*/ 0 w 5318040"/>
              <a:gd name="connsiteY5" fmla="*/ 3175 h 6864605"/>
              <a:gd name="connsiteX0" fmla="*/ 0 w 5172098"/>
              <a:gd name="connsiteY0" fmla="*/ 3175 h 6864605"/>
              <a:gd name="connsiteX1" fmla="*/ 4371975 w 5172098"/>
              <a:gd name="connsiteY1" fmla="*/ 0 h 6864605"/>
              <a:gd name="connsiteX2" fmla="*/ 5172075 w 5172098"/>
              <a:gd name="connsiteY2" fmla="*/ 3437065 h 6864605"/>
              <a:gd name="connsiteX3" fmla="*/ 4391025 w 5172098"/>
              <a:gd name="connsiteY3" fmla="*/ 6864605 h 6864605"/>
              <a:gd name="connsiteX4" fmla="*/ 0 w 5172098"/>
              <a:gd name="connsiteY4" fmla="*/ 6864605 h 6864605"/>
              <a:gd name="connsiteX5" fmla="*/ 0 w 5172098"/>
              <a:gd name="connsiteY5" fmla="*/ 3175 h 6864605"/>
              <a:gd name="connsiteX0" fmla="*/ 0 w 5175272"/>
              <a:gd name="connsiteY0" fmla="*/ 3175 h 6864605"/>
              <a:gd name="connsiteX1" fmla="*/ 4371975 w 5175272"/>
              <a:gd name="connsiteY1" fmla="*/ 0 h 6864605"/>
              <a:gd name="connsiteX2" fmla="*/ 5172075 w 5175272"/>
              <a:gd name="connsiteY2" fmla="*/ 3437065 h 6864605"/>
              <a:gd name="connsiteX3" fmla="*/ 4391025 w 5175272"/>
              <a:gd name="connsiteY3" fmla="*/ 6864605 h 6864605"/>
              <a:gd name="connsiteX4" fmla="*/ 0 w 5175272"/>
              <a:gd name="connsiteY4" fmla="*/ 6864605 h 6864605"/>
              <a:gd name="connsiteX5" fmla="*/ 0 w 5175272"/>
              <a:gd name="connsiteY5" fmla="*/ 3175 h 6864605"/>
              <a:gd name="connsiteX0" fmla="*/ 0 w 5172611"/>
              <a:gd name="connsiteY0" fmla="*/ 3175 h 6864605"/>
              <a:gd name="connsiteX1" fmla="*/ 4371975 w 5172611"/>
              <a:gd name="connsiteY1" fmla="*/ 0 h 6864605"/>
              <a:gd name="connsiteX2" fmla="*/ 5172075 w 5172611"/>
              <a:gd name="connsiteY2" fmla="*/ 3437065 h 6864605"/>
              <a:gd name="connsiteX3" fmla="*/ 4391025 w 5172611"/>
              <a:gd name="connsiteY3" fmla="*/ 6864605 h 6864605"/>
              <a:gd name="connsiteX4" fmla="*/ 0 w 5172611"/>
              <a:gd name="connsiteY4" fmla="*/ 6864605 h 6864605"/>
              <a:gd name="connsiteX5" fmla="*/ 0 w 5172611"/>
              <a:gd name="connsiteY5" fmla="*/ 3175 h 68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2611" h="6864605">
                <a:moveTo>
                  <a:pt x="0" y="3175"/>
                </a:moveTo>
                <a:lnTo>
                  <a:pt x="4371975" y="0"/>
                </a:lnTo>
                <a:cubicBezTo>
                  <a:pt x="4935395" y="1158875"/>
                  <a:pt x="5156200" y="2292964"/>
                  <a:pt x="5172075" y="3437065"/>
                </a:cubicBezTo>
                <a:cubicBezTo>
                  <a:pt x="5187950" y="4581166"/>
                  <a:pt x="4849670" y="5870830"/>
                  <a:pt x="4391025" y="6864605"/>
                </a:cubicBezTo>
                <a:lnTo>
                  <a:pt x="0" y="6864605"/>
                </a:lnTo>
                <a:lnTo>
                  <a:pt x="0" y="3175"/>
                </a:lnTo>
                <a:close/>
              </a:path>
            </a:pathLst>
          </a:cu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50DE709-2546-3BF8-25CE-37B9E1CFAF51}"/>
              </a:ext>
            </a:extLst>
          </p:cNvPr>
          <p:cNvSpPr/>
          <p:nvPr/>
        </p:nvSpPr>
        <p:spPr>
          <a:xfrm>
            <a:off x="-1192134" y="5065820"/>
            <a:ext cx="4104626" cy="4104626"/>
          </a:xfrm>
          <a:prstGeom prst="ellipse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258A42-2E54-FE5F-1EFA-4771CD66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93" y="4605935"/>
            <a:ext cx="9231013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11443-56BF-5947-0B61-117F8A0A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ANTIFRAUDE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D80BD5-D2CC-991D-BED5-EFDCE8EE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41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8</a:t>
            </a:fld>
            <a:endParaRPr lang="fr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BC0A14-8652-0ECF-EBDD-C92D3DDD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044" y="177801"/>
            <a:ext cx="6661285" cy="38899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3A4996-4085-13B1-F444-19472DC2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16" y="3249272"/>
            <a:ext cx="7310384" cy="36087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F2172E9-DA95-D827-6B2F-497887C2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1947"/>
            <a:ext cx="7204220" cy="34990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8A20ED1-D852-B0F7-A98B-CCE3BA491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1"/>
            <a:ext cx="5826181" cy="274850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84C8340-941D-F070-B300-2B6F32342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098" y="2711461"/>
            <a:ext cx="9162243" cy="15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4F69B-7AAE-EAC9-1DC3-D636D1D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500" dirty="0"/>
              <a:t>Carte de contrôle électronique chômage temporaire – eC3.2</a:t>
            </a:r>
            <a:endParaRPr lang="fr-BE" sz="25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734B1-52D6-849D-C7A5-FBA9AC1C0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Les </a:t>
            </a:r>
            <a:r>
              <a:rPr lang="nl-BE" dirty="0" err="1"/>
              <a:t>avantages</a:t>
            </a:r>
            <a:endParaRPr lang="nl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D2174B-B267-57A7-915A-3872FEA0D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702769-3850-4183-AD4D-D4D1727092EA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6271C38-FA5C-E4FB-3EA1-37FD7F318887}"/>
              </a:ext>
            </a:extLst>
          </p:cNvPr>
          <p:cNvSpPr txBox="1">
            <a:spLocks/>
          </p:cNvSpPr>
          <p:nvPr/>
        </p:nvSpPr>
        <p:spPr>
          <a:xfrm>
            <a:off x="838200" y="1451811"/>
            <a:ext cx="10515600" cy="5228388"/>
          </a:xfrm>
          <a:prstGeom prst="rect">
            <a:avLst/>
          </a:prstGeom>
        </p:spPr>
        <p:txBody>
          <a:bodyPr/>
          <a:lstStyle>
            <a:lvl1pPr marL="28416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E4988"/>
              </a:buClr>
              <a:buSzPct val="100000"/>
              <a:buFont typeface="Poppins" panose="00000500000000000000" pitchFamily="2" charset="0"/>
              <a:buChar char="◌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504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68A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D1CED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Lutte efficace contre la fraude sociale</a:t>
            </a:r>
            <a:endParaRPr lang="fr-FR" dirty="0"/>
          </a:p>
          <a:p>
            <a:pPr lvl="1"/>
            <a:r>
              <a:rPr lang="fr-FR" dirty="0"/>
              <a:t>ONEM informé en temps réel du remplissage de la carte de contrôle</a:t>
            </a:r>
          </a:p>
          <a:p>
            <a:pPr lvl="2"/>
            <a:r>
              <a:rPr lang="fr-FR" dirty="0"/>
              <a:t>Qu'est-ce qui est rempli ?</a:t>
            </a:r>
          </a:p>
          <a:p>
            <a:pPr lvl="2"/>
            <a:r>
              <a:rPr lang="fr-FR" dirty="0"/>
              <a:t>Quand est-ce rempli ?</a:t>
            </a:r>
            <a:endParaRPr lang="fr-BE" sz="2000" dirty="0"/>
          </a:p>
          <a:p>
            <a:pPr marL="0" indent="0">
              <a:buNone/>
            </a:pPr>
            <a:endParaRPr lang="fr-BE" sz="2400" dirty="0"/>
          </a:p>
          <a:p>
            <a:r>
              <a:rPr lang="fr-FR" sz="2400" dirty="0"/>
              <a:t>Plus aucune discussion sur le moment de remplir la carte ou d'avoir la carte avec soi</a:t>
            </a:r>
          </a:p>
          <a:p>
            <a:pPr marL="0" indent="0">
              <a:buNone/>
            </a:pPr>
            <a:endParaRPr lang="fr-BE" sz="2400" dirty="0"/>
          </a:p>
          <a:p>
            <a:r>
              <a:rPr lang="fr-BE" sz="2400" dirty="0"/>
              <a:t>Datamining</a:t>
            </a:r>
          </a:p>
        </p:txBody>
      </p:sp>
    </p:spTree>
    <p:extLst>
      <p:ext uri="{BB962C8B-B14F-4D97-AF65-F5344CB8AC3E}">
        <p14:creationId xmlns:p14="http://schemas.microsoft.com/office/powerpoint/2010/main" val="3724491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RVAONEM">
      <a:dk1>
        <a:srgbClr val="312F3B"/>
      </a:dk1>
      <a:lt1>
        <a:srgbClr val="FFFFFF"/>
      </a:lt1>
      <a:dk2>
        <a:srgbClr val="504E59"/>
      </a:dk2>
      <a:lt2>
        <a:srgbClr val="EAE9EE"/>
      </a:lt2>
      <a:accent1>
        <a:srgbClr val="6E68AE"/>
      </a:accent1>
      <a:accent2>
        <a:srgbClr val="DE2174"/>
      </a:accent2>
      <a:accent3>
        <a:srgbClr val="EAE9EE"/>
      </a:accent3>
      <a:accent4>
        <a:srgbClr val="3D3A61"/>
      </a:accent4>
      <a:accent5>
        <a:srgbClr val="BDB9DD"/>
      </a:accent5>
      <a:accent6>
        <a:srgbClr val="7E024A"/>
      </a:accent6>
      <a:hlink>
        <a:srgbClr val="5B47F3"/>
      </a:hlink>
      <a:folHlink>
        <a:srgbClr val="A04486"/>
      </a:folHlink>
    </a:clrScheme>
    <a:fontScheme name="RVAONEM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F_PPT2024.potx" id="{CC35DA3E-C6F5-4320-B366-C8AC3BC527B2}" vid="{D648A444-59F5-49DB-8129-178A54370E9E}"/>
    </a:ext>
  </a:extLst>
</a:theme>
</file>

<file path=ppt/theme/theme2.xml><?xml version="1.0" encoding="utf-8"?>
<a:theme xmlns:a="http://schemas.openxmlformats.org/drawingml/2006/main" name="Test">
  <a:themeElements>
    <a:clrScheme name="Color theme RV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F0F0"/>
      </a:accent1>
      <a:accent2>
        <a:srgbClr val="CCCCCC"/>
      </a:accent2>
      <a:accent3>
        <a:srgbClr val="9D9D9D"/>
      </a:accent3>
      <a:accent4>
        <a:srgbClr val="676767"/>
      </a:accent4>
      <a:accent5>
        <a:srgbClr val="EB142A"/>
      </a:accent5>
      <a:accent6>
        <a:srgbClr val="F096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_PPT2020.potx" id="{00AE621E-5453-4044-B566-462BDB4E4ADF}" vid="{57FEB5CB-50F0-4A22-8989-D649BDFBF22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0dd2480-f938-4212-83e6-1317fa66152f}" enabled="1" method="Privileged" siteId="{66c008a4-b565-49a9-93c9-c1e64cad2e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NF_PPT2024</Template>
  <TotalTime>10441</TotalTime>
  <Words>1753</Words>
  <Application>Microsoft Office PowerPoint</Application>
  <PresentationFormat>Breedbeeld</PresentationFormat>
  <Paragraphs>341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41</vt:i4>
      </vt:variant>
    </vt:vector>
  </HeadingPairs>
  <TitlesOfParts>
    <vt:vector size="47" baseType="lpstr">
      <vt:lpstr>Arial</vt:lpstr>
      <vt:lpstr>Calibri</vt:lpstr>
      <vt:lpstr>Poppins</vt:lpstr>
      <vt:lpstr>Poppins SemiBold</vt:lpstr>
      <vt:lpstr>Custom Design</vt:lpstr>
      <vt:lpstr>Test</vt:lpstr>
      <vt:lpstr>Carte de contrôle électronique chômage temporaire</vt:lpstr>
      <vt:lpstr>C3.2A -&gt; eC3.2</vt:lpstr>
      <vt:lpstr>1/1/2018 – 31/8/2023:  PHASE PILOTE  1/9/2023 – 31/12/2024:   UTILISATION SUR BASE VOLONTAIRE  6/11/2024:  MIS À JOUR DE L’eC3.2  1/1/2025 - … :  eC3.2 OBLIGATOIRE  </vt:lpstr>
      <vt:lpstr>Déjà plus de 70 000 travailleurs 9 300 entreprises</vt:lpstr>
      <vt:lpstr>Table des matières</vt:lpstr>
      <vt:lpstr>Pourquoi ?</vt:lpstr>
      <vt:lpstr>ANTIFRAUDE</vt:lpstr>
      <vt:lpstr>PowerPoint-presentatie</vt:lpstr>
      <vt:lpstr>Carte de contrôle électronique chômage temporaire – eC3.2</vt:lpstr>
      <vt:lpstr>SIMPLIFICATION ADMINISTRATIVE</vt:lpstr>
      <vt:lpstr>Carte de contrôle électronique chômage temporaire – eC3.2</vt:lpstr>
      <vt:lpstr>Carte de contrôle électronique chômage temporaire – eC3.2</vt:lpstr>
      <vt:lpstr>Carte de contrôle électronique chômage temporaire – eC3.2</vt:lpstr>
      <vt:lpstr>Carte de contrôle électronique chômage temporaire – eC3.2</vt:lpstr>
      <vt:lpstr>RAPIDE</vt:lpstr>
      <vt:lpstr>Carte de contrôle électronique chômage temporaire – eC3.2</vt:lpstr>
      <vt:lpstr>Comment fonctionne la carte de contrôle électronique ?</vt:lpstr>
      <vt:lpstr>Table des matières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Comment fonctionne la carte de contrôle électronique ?</vt:lpstr>
      <vt:lpstr>Obligatoire à partir du 1er janvier 2025</vt:lpstr>
      <vt:lpstr>Table des matières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Obligation à partir du 1er janvier 2025</vt:lpstr>
      <vt:lpstr>PLUS D'INFORMATIONS ?</vt:lpstr>
      <vt:lpstr>INFORMATIONS ET FORMULAIRES</vt:lpstr>
      <vt:lpstr>Déjà plus de 70 000 travailleurs 9 300 entreprises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Elektronische controlekaart tijdelijke werkloosheid</dc:title>
  <dc:creator>Eric Van Der Veeken (RVA-ONEM)</dc:creator>
  <cp:lastModifiedBy>Hubert Arys (RVA-ONEM)</cp:lastModifiedBy>
  <cp:revision>7</cp:revision>
  <dcterms:created xsi:type="dcterms:W3CDTF">2024-11-10T09:30:33Z</dcterms:created>
  <dcterms:modified xsi:type="dcterms:W3CDTF">2024-11-19T15:15:30Z</dcterms:modified>
</cp:coreProperties>
</file>